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Angie Will introduce the framework by handing out books and giving participants an overview of our past training and introduction of DEAC committee.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Activity:  have teachers write 4 to 6 things on post its and put them up on chart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Debrief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Provide a handout with examples of critical attributes for each of the components under the 4 domains.  Discuss how a developing attribute might become an effective one or a highly effective one.  Access the bookmark pages.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CRITICAL ATTRIBUTES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• The teacher cites intra- and interdisciplinary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content relationships.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• The teacher’s plans demonstrate awareness of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possible student misconceptions and how they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can be addressed.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• The teacher’s plans reflect recent developments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in content-related pedagogy.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CRITICAL ATTRIBUTES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• The teacher demonstrates knowledge and caring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about individual students’ lives beyond the class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and school.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• There is no disrespectful behavior among students.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• When necessary, students respectfully correct one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another.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• Students participate without fear of put-downs or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ridicule from either the teacher or other students.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• The teacher respects and encourages students’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efforts.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37232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2258800" y="1912668"/>
            <a:ext cx="4621799" cy="10799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/>
          <p:nvPr/>
        </p:nvSpPr>
        <p:spPr>
          <a:xfrm>
            <a:off x="0" y="3030297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56" name="Shape 56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4456799" cy="4708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 flipH="1">
            <a:off x="3434" y="3759780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2" name="Shape 62"/>
          <p:cNvCxnSpPr/>
          <p:nvPr/>
        </p:nvCxnSpPr>
        <p:spPr>
          <a:xfrm>
            <a:off x="409699" y="744077"/>
            <a:ext cx="3660000" cy="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3550799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spcBef>
                <a:spcPts val="0"/>
              </a:spcBef>
              <a:defRPr sz="2400"/>
            </a:lvl6pPr>
            <a:lvl7pPr>
              <a:spcBef>
                <a:spcPts val="0"/>
              </a:spcBef>
              <a:defRPr sz="2400"/>
            </a:lvl7pPr>
            <a:lvl8pPr>
              <a:spcBef>
                <a:spcPts val="0"/>
              </a:spcBef>
              <a:defRPr sz="2400"/>
            </a:lvl8pPr>
            <a:lvl9pPr>
              <a:spcBef>
                <a:spcPts val="0"/>
              </a:spcBef>
              <a:defRPr sz="24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5021123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9" name="Shape 69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 rot="10800000">
            <a:off x="-5937" y="4110402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3" name="Shape 73"/>
          <p:cNvCxnSpPr/>
          <p:nvPr/>
        </p:nvCxnSpPr>
        <p:spPr>
          <a:xfrm>
            <a:off x="388492" y="4409677"/>
            <a:ext cx="3708599" cy="36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88492" y="4493760"/>
            <a:ext cx="3644400" cy="38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None/>
              <a:defRPr sz="14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6209"/>
            <a:ext cx="9144067" cy="5137200"/>
            <a:chOff x="0" y="14677"/>
            <a:chExt cx="9144067" cy="6849600"/>
          </a:xfrm>
        </p:grpSpPr>
        <p:sp>
          <p:nvSpPr>
            <p:cNvPr id="6" name="Shape 6"/>
            <p:cNvSpPr/>
            <p:nvPr/>
          </p:nvSpPr>
          <p:spPr>
            <a:xfrm>
              <a:off x="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23483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46967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70451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93935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117419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40903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64387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87871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11355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4839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8322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8180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05290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74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52258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75742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399226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22710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46194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69678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93161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516645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540129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563613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87097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610581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34065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57549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81033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704517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28000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51484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74968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98452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821936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45420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68904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9238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1pPr>
            <a:lvl2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2pPr>
            <a:lvl3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3pPr>
            <a:lvl4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4pPr>
            <a:lvl5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5pPr>
            <a:lvl6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6pPr>
            <a:lvl7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7pPr>
            <a:lvl8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8pPr>
            <a:lvl9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bovctyC1V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00" y="807875"/>
            <a:ext cx="8486775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1727087" y="3925400"/>
            <a:ext cx="5899200" cy="8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Angie Rosen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/>
              <a:t>Director of Curriculum and Instruction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/>
              <a:t> Little Silver School District </a:t>
            </a:r>
          </a:p>
          <a:p>
            <a:pPr algn="ctr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           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Key components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219200" y="1915875"/>
            <a:ext cx="7066499" cy="2736899"/>
          </a:xfrm>
          <a:prstGeom prst="rect">
            <a:avLst/>
          </a:prstGeom>
          <a:solidFill>
            <a:schemeClr val="accent3"/>
          </a:solidFill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endParaRPr sz="240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1c- Setting Instructional Outcomes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2b- Establishing  a Culture for Learning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3c- Engaging Student Learners</a:t>
            </a:r>
          </a:p>
          <a:p>
            <a:pPr>
              <a:spcBef>
                <a:spcPts val="0"/>
              </a:spcBef>
              <a:buNone/>
            </a:pPr>
            <a:r>
              <a:rPr lang="en" sz="3000"/>
              <a:t>4a- Reflecting on Teaching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          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425" y="200674"/>
            <a:ext cx="6483849" cy="4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96325" cy="57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            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4175" y="186325"/>
            <a:ext cx="6791274" cy="477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75" y="225975"/>
            <a:ext cx="840105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24" y="218975"/>
            <a:ext cx="7943448" cy="48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       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Expectations for All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475" y="1126975"/>
            <a:ext cx="3113424" cy="386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4708750" y="1959750"/>
            <a:ext cx="3330899" cy="204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x="4755575" y="1879475"/>
            <a:ext cx="3832500" cy="222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FF0000"/>
                </a:solidFill>
              </a:rPr>
              <a:t>How will the framework support my teaching?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b="1">
              <a:solidFill>
                <a:srgbClr val="FF0000"/>
              </a:solidFill>
            </a:endParaRPr>
          </a:p>
          <a:p>
            <a:pPr marL="457200" lvl="0" indent="-31750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FF0000"/>
                </a:solidFill>
              </a:rPr>
              <a:t>What can I expect from each of the observation opportunities?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          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Challenge…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837" y="1095500"/>
            <a:ext cx="6410325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                         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Teacher Evaluation Model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1475" y="1255350"/>
            <a:ext cx="47625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2086825" y="2916200"/>
            <a:ext cx="769199" cy="51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meet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            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The Wisdom of Practice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189" y="1200150"/>
            <a:ext cx="6064285" cy="3743949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6" name="Shape 96"/>
          <p:cNvSpPr/>
          <p:nvPr/>
        </p:nvSpPr>
        <p:spPr>
          <a:xfrm>
            <a:off x="675550" y="354500"/>
            <a:ext cx="695700" cy="32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 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                                                     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862" y="380024"/>
            <a:ext cx="6852274" cy="457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                         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13325"/>
            <a:ext cx="8591699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Essential Elements of Educating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3650" y="1305050"/>
            <a:ext cx="4649075" cy="34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164900"/>
            <a:ext cx="8229600" cy="366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Failing to Plan is Planning to Fail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r="32290"/>
          <a:stretch/>
        </p:blipFill>
        <p:spPr>
          <a:xfrm>
            <a:off x="582525" y="1277700"/>
            <a:ext cx="4877274" cy="3243949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8" name="Shape 118"/>
          <p:cNvSpPr/>
          <p:nvPr/>
        </p:nvSpPr>
        <p:spPr>
          <a:xfrm>
            <a:off x="412325" y="2902825"/>
            <a:ext cx="489899" cy="32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6253800" y="1685525"/>
            <a:ext cx="2193899" cy="26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</a:rPr>
              <a:t>What might be evidence of each of the components?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rgbClr val="FF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b="1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FF0000"/>
                </a:solidFill>
              </a:rPr>
              <a:t>Discuss the critical attributes you think would fall under each of the components.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Classroom Environment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r="29193"/>
          <a:stretch/>
        </p:blipFill>
        <p:spPr>
          <a:xfrm>
            <a:off x="556425" y="1261275"/>
            <a:ext cx="4952749" cy="3074249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7" name="Shape 127"/>
          <p:cNvSpPr/>
          <p:nvPr/>
        </p:nvSpPr>
        <p:spPr>
          <a:xfrm>
            <a:off x="96025" y="2932475"/>
            <a:ext cx="749099" cy="33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/>
          <p:nvPr/>
        </p:nvSpPr>
        <p:spPr>
          <a:xfrm rot="428">
            <a:off x="5903270" y="1719379"/>
            <a:ext cx="2405400" cy="25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FF0000"/>
                </a:solidFill>
              </a:rPr>
              <a:t>What might be evidence of each of the components?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FF0000"/>
                </a:solidFill>
              </a:rPr>
              <a:t>Discuss the critical attributes you think would fall under each of the components.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 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Instruction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r="35056"/>
          <a:stretch/>
        </p:blipFill>
        <p:spPr>
          <a:xfrm>
            <a:off x="735724" y="1335000"/>
            <a:ext cx="4453025" cy="2808250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6" name="Shape 136"/>
          <p:cNvSpPr/>
          <p:nvPr/>
        </p:nvSpPr>
        <p:spPr>
          <a:xfrm>
            <a:off x="141875" y="2827950"/>
            <a:ext cx="812700" cy="3746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6086575" y="1812600"/>
            <a:ext cx="2327700" cy="24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FF0000"/>
                </a:solidFill>
              </a:rPr>
              <a:t>What might be evidence of each of the components?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FF0000"/>
                </a:solidFill>
              </a:rPr>
              <a:t>Discuss the critical attributes you think would fall under each of the components.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 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Professional Responsibilities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r="37071"/>
          <a:stretch/>
        </p:blipFill>
        <p:spPr>
          <a:xfrm>
            <a:off x="770774" y="1361500"/>
            <a:ext cx="4572924" cy="3307599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5" name="Shape 145"/>
          <p:cNvSpPr/>
          <p:nvPr/>
        </p:nvSpPr>
        <p:spPr>
          <a:xfrm>
            <a:off x="141300" y="2123950"/>
            <a:ext cx="849300" cy="3545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6153475" y="1844850"/>
            <a:ext cx="2193899" cy="234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FF0000"/>
                </a:solidFill>
              </a:rPr>
              <a:t>What might be evidence of each of the components?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FF0000"/>
                </a:solidFill>
              </a:rPr>
              <a:t>Discuss the critical attributes you think would fall under each of the components.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PresentationFormat>On-screen Show (16:9)</PresentationFormat>
  <Paragraphs>95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inspiration-board</vt:lpstr>
      <vt:lpstr>Slide 0</vt:lpstr>
      <vt:lpstr>Teacher Evaluation Model</vt:lpstr>
      <vt:lpstr>The Wisdom of Practice</vt:lpstr>
      <vt:lpstr>                                                     </vt:lpstr>
      <vt:lpstr>Essential Elements of Educating</vt:lpstr>
      <vt:lpstr>Failing to Plan is Planning to Fail</vt:lpstr>
      <vt:lpstr>Classroom Environment</vt:lpstr>
      <vt:lpstr>Instruction</vt:lpstr>
      <vt:lpstr>Professional Responsibilities</vt:lpstr>
      <vt:lpstr>Key components</vt:lpstr>
      <vt:lpstr>Slide 10</vt:lpstr>
      <vt:lpstr>Slide 11</vt:lpstr>
      <vt:lpstr>Slide 12</vt:lpstr>
      <vt:lpstr>Slide 13</vt:lpstr>
      <vt:lpstr>Slide 14</vt:lpstr>
      <vt:lpstr>Expectations for All</vt:lpstr>
      <vt:lpstr>Challenge…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Rosen, Angela</dc:creator>
  <cp:lastModifiedBy>arosen</cp:lastModifiedBy>
  <cp:revision>1</cp:revision>
  <dcterms:modified xsi:type="dcterms:W3CDTF">2014-09-16T17:22:10Z</dcterms:modified>
</cp:coreProperties>
</file>