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335" r:id="rId5"/>
    <p:sldId id="259" r:id="rId6"/>
    <p:sldId id="260" r:id="rId7"/>
    <p:sldId id="261" r:id="rId8"/>
    <p:sldId id="262" r:id="rId9"/>
    <p:sldId id="263" r:id="rId10"/>
    <p:sldId id="264" r:id="rId11"/>
    <p:sldId id="265"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7" r:id="rId39"/>
    <p:sldId id="298" r:id="rId40"/>
    <p:sldId id="299" r:id="rId41"/>
    <p:sldId id="301" r:id="rId42"/>
    <p:sldId id="302" r:id="rId43"/>
    <p:sldId id="303" r:id="rId44"/>
    <p:sldId id="304" r:id="rId45"/>
    <p:sldId id="305" r:id="rId46"/>
    <p:sldId id="306" r:id="rId47"/>
    <p:sldId id="308" r:id="rId48"/>
    <p:sldId id="310" r:id="rId49"/>
    <p:sldId id="311" r:id="rId50"/>
    <p:sldId id="31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33450FD-86B3-4182-9105-9128D3B90769}" type="datetimeFigureOut">
              <a:rPr lang="en-US" smtClean="0"/>
              <a:pPr/>
              <a:t>9/16/2014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A4E184C-080B-4F18-81DE-F0063BA8D6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450FD-86B3-4182-9105-9128D3B9076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450FD-86B3-4182-9105-9128D3B9076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3450FD-86B3-4182-9105-9128D3B9076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33450FD-86B3-4182-9105-9128D3B90769}"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E184C-080B-4F18-81DE-F0063BA8D6F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3450FD-86B3-4182-9105-9128D3B9076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33450FD-86B3-4182-9105-9128D3B90769}"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3450FD-86B3-4182-9105-9128D3B90769}"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450FD-86B3-4182-9105-9128D3B90769}"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3450FD-86B3-4182-9105-9128D3B9076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4E184C-080B-4F18-81DE-F0063BA8D6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3450FD-86B3-4182-9105-9128D3B90769}"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A4E184C-080B-4F18-81DE-F0063BA8D6F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33450FD-86B3-4182-9105-9128D3B90769}" type="datetimeFigureOut">
              <a:rPr lang="en-US" smtClean="0"/>
              <a:pPr/>
              <a:t>9/16/2014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A4E184C-080B-4F18-81DE-F0063BA8D6F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uact=8&amp;docid=KMFaoitXitDS5M&amp;tbnid=1FkcScykHF8Z6M:&amp;ved=0CAUQjRw&amp;url=http://chaplinschool.org/SpecialEd/sped.htm&amp;ei=vJDzU8W0J82UyASKwYCgDg&amp;psig=AFQjCNH002-uWkBKM6U0QpFxfCIN7mtXQA&amp;ust=140855745959514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Accommodations and Modifications 101</a:t>
            </a:r>
            <a:endParaRPr lang="en-US" dirty="0"/>
          </a:p>
        </p:txBody>
      </p:sp>
      <p:sp>
        <p:nvSpPr>
          <p:cNvPr id="3" name="Subtitle 2"/>
          <p:cNvSpPr>
            <a:spLocks noGrp="1"/>
          </p:cNvSpPr>
          <p:nvPr>
            <p:ph type="subTitle" idx="1"/>
          </p:nvPr>
        </p:nvSpPr>
        <p:spPr/>
        <p:txBody>
          <a:bodyPr/>
          <a:lstStyle/>
          <a:p>
            <a:r>
              <a:rPr lang="en-US" dirty="0" smtClean="0"/>
              <a:t>By: Christie M. Robinson, </a:t>
            </a:r>
            <a:r>
              <a:rPr lang="en-US" dirty="0" err="1" smtClean="0"/>
              <a:t>Ed.D</a:t>
            </a:r>
            <a:endParaRPr lang="en-US" dirty="0"/>
          </a:p>
        </p:txBody>
      </p:sp>
      <p:sp>
        <p:nvSpPr>
          <p:cNvPr id="4" name="AutoShape 2" descr="data:image/jpeg;base64,/9j/4AAQSkZJRgABAQAAAQABAAD/2wCEAAkGBxQSEBUUERQWFhUWGBYXFBgWFRgaGxkZFhoXGhkdHhYYHCggGB4lGxcXIT0kJyosLi4uGCAzODQsNygtLisBCgoKDg0OGxAQGywkICQsLCwsLCwsLCwsLCwsLCwsLCwsLCwsLCwsLCwsLCwsLCwsLCwsLCwsLCwsLCwsLCwsLP/AABEIAI4BZAMBEQACEQEDEQH/xAAcAAEAAgIDAQAAAAAAAAAAAAAABgcBBQIDBAj/xABDEAACAQMCAwYDBQUFBwUBAAABAgMABBEFIQYSMQdBUWFxgRMikRQyQlKhI4KSscEzYrLR4RVTY3KiwvAkQ3OT0hb/xAAaAQEAAwEBAQAAAAAAAAAAAAAAAgMEBQEG/8QALxEAAgIBBAAFBAEDBQEAAAAAAAECAxEEEiExBRMiQVEyYXGBoRRS8CMkNEORM//aAAwDAQACEQMRAD8AvGgFAKAUAoBQCgFAKAUAoBQCgFAKAUAoBQCgPHq+pR20DzSnCIpJ/oB4knb3oTrrdklFe589cU8Z3N7IxZ2SLPyRKxCgDpnH3j5n2oz6rS6KumPWX8kj7HNYnN6YS7tE0bEqxLBSuMEZ+71PrRIx+K01qvdhJl20PnjNAKAUAoBQCgFAKAUAoBQCgFAKAUAoBQCgFAKAUAoBQCgFAKAUAoBQCgFAKAUAoBQCgFAKAUAoDFAVb246sVihtlP9oTI/omyj+I5/dodjwirM3P4KeofQl09iemxLavOrBpnYq4H4FX7q48/vZ78jwr0+c8Vtm7FF9L+Syq8OSZoBQCgFAKAUAoBQCgFAKAUAoBQCgFAKAUAoBQCgFAKAUAoBQCgFAKAUAoBQCgFAKAUAoBQCgFAYJoCDcccGx6nLG6XCo8YKMBh8gnPQNsQc/Wh0NHrJaZPMc5/R7+EeBrewHMo+JKesjgZHko/CP186Ir1OutvfPC+CKQWkmma6BDGxtrvAwoOF5j+nK2/oxr01ynHUaX1P1RLVrw5BmgFAKAUAoBQCgFAKAUAoBQCgFAKAUAoBQCgFAKAUAoBQCgFAKAUAoBQCgFAKAUAoBQCgFAKA4k0BTHaXx+8kjW1o5WJPlkddi7DqA3UKOndkjw6j6Dw/w+KirLFz7Fd2V48MiyROUdTlWU7g/wBa8OtZXGcdsllH0XwHrjXtjHNIMP8AMr42BZCQSB3Z2PvXp8lq6VTa4LokVDMKAUAoBQCgFAKAUAoBQCgFAKAUAoBQCgFAKAUAoBQCgFAKAUAoBQCgFAKAUBjNAdN1eRxDMrog8XYKPqTUZTjHmTSPVFvpC2u0kHNG6uPFGDD6g0jOMlmLyHFrtHeKkeCgFAKAGgIL2r8Ti1tDDG2J5xyrg7qnRm26bZA8z5UOj4dpnbZufSKEofUo5BCQSAcDGTjpnpmh5lF+djseNKjP5nlP/WR/Sh8t4n/yGTehzxQCgFAKAUAoBQCgFAKAUAoBQCgFAKAUAoBQCgFAKAUAoBQCgFAKAUAoBQCgMGvGwUdxHqLz3MjSE7Myqp/CoJAH6V8xqbJTseTr0wUY8HDQ9XktZRJGdvxr3MveD/nSi6VUsoW1qccF32k4kjR1+66qw9GAI/nX00JbopnJaw8HdUjwUAoDX65q0drA80pwqDPmT3AeZO3vQsqqlZNRifPmtLc3qTajMMR86ovhknARPEKOp8fOh9RS6qGqI9/52R6vDcTHh2wVtG1GQgcytCAe8BWB/wC79Kkjl6myUdTBIszsdl5tKjH5XlB93Lf9wocnxNf7hk3rw54oBQCgFAKAUAoBQCgMZoDzxX8TNyrIjN4K6k/QHNe7ZLnAPQDXgM0AoBQCgFAKAUAoBQCgFAKA65plQZdgo8WIA+poDMUqsMqQQehBBH1FAc6AUAoBQCgFAYoCq+P+HWimadFJikJZsD7jHrnyJ3z458q4Ou0rhLeumdHT2prayIKpJAAJJ2AG5J8h31z0m3wam1jLJ19q1SyijBQPEqqBheblAAwp5dxgbf1rqqWrpiljKMW2ib7wywNNuGkiR2UozKCVPcSOldauTlFNmOSw8HqqZE4SOFBJOABkk9ABQJZZU95JJr998JMrYW7ZZx+NumfUjOPAb94odmCjoqtz+t/wbztX09U0cpEoVIniwANgobl/qK9M/h83LUpy9yiqifUlodktgLmx1CAnAkCrnwLI4z7bH2r04Xic/LuhL4Ozs5186bNJYX4+FluZHbZQxwNz05TsQ3Sh5raP6iKuq5+UW6sg8Rv0360OJhnOh4KAUAoBQCgFAKAUBV/bprksFvDDExUTmT4hBwSqBflz4Evv6V0/C6Yzm3L2LIIouNypBUkEbgg4I9COlfRNJrDLsIvvsd4ye8ja3uG5poQCrHq8ecZPiVOAT5ivnPEdKqpb49MpnHBZNc0rFAKAUAoBQCgFAKAUAoDFAUn2oak0t+8ZJ5IeVVHdkqGY48cnHtWax5eDJc8ywePg3il7GX8TQt9+MH6Fc9Dn615CbiRrs2k2HFepTSqbeyKxZGRIpyw/5jjl+hqzfJvou8ybfCLCFXF5mgFAKAUAoDrnZQpL45QCWz0x35z3VGTWOT1fYga8VadDMTFb75/tEjQfTJBx9K5n9ZpoT9Mf3hGvyLZR5ZNNM1KO4jEkLBlP1B8CO410a7Y2LMTLKLi8M9dWERmgK74y1Z7+cabYt13u5R91EB3XPj4+w8cDp6apUx8+39ImegaNFZwLDCMKvU97HvYnvJoYbrpWzcpDiKxWe0mikOFeNgT4bbH2O/tQUTcLFJHy8y4JGQcEjI6HHePKvD7OLysludhCnkujtgtEMd+QH7vDevTgeMY3xLD1zh+3vE5LmJXA6HcMvow3FDl1X2UvMHgovj3QZdOn5Q0hgOPgOWbbH4cg4DDH0qddbm8I+g02srthmWM+/wByxeyDW7m6gf47h44uWOMkfOTuSWb8WxUe1Sshs4fZydfCqM/9MsOqjAKAUAoBQCgFAYNAQDti4YkvbRHgHNJAzNyjqyMPnA8T8qn2Nb/DtRGqz1dMnB4Z89kYOD1HUGvp088ovySTs719bG/SeTm+HhkkKjOFfAzjyOKx67Tu6vauyE+UfSGj63b3Sc9tKkg7+U7j1HUe9fMWVTreJrBS00bCoHgoBQGM0BwmmVFLMQFUEsT0AHUk07DeCr9Y7ZoVYrbQNKBsHc8gPmBuceuPStcNI32zNLUpdI6tA7YxJOqXUCxIxx8RXJ5c9CQR0869npMLKZ5HUpvlFsA1jNRmgFAYoCku07TjFqDv+GYK6nzACsPqM+9ZrFhmO2OJEUjQswA6kgD1JwKrXZWuz6Utkwig9QoB9hW1G9dHZih6ZoCO8QcYQWjiNuZ3xkhMfL4ZJIxnwrLfq66eGW11Sn0ay27R7cn545E89mH6HNZ4+J1N8plz0k0SjTdUiuE5oXVx34O48iOoPrW6u2FizFmaUJReGj15qwiVh2gcSmVzbwt+zU4kIP32HdnwH6n0rh6/VOT2RfHudDTU4W5kLrmZNZtuGtce0nDjJQ4Ei/mX/Md3+tadNe6pZ9vcqurU4luanqqx2klwpDKsZkXwOBkV9C5px3RObCtymolCX/GF/cq5NxIqMQORDy7t0UcozUIy2va222fTV6XT1Y4Wfllw9m3DIsrNeZcTS4eUkbgkbL5AD9c1oOFrtQ7rOOl0S2hiIN2vax8DT2jU4ac/D/d6v/07e9enQ8Np8y5N9Ir7gLgc3UEtxNkRBJBCPzOAfm9FI9z6b+YOrrNd5c1XDs59it6U1Ap3SxNn1TBH9aIj4rBSpUvcvbFD5w4TQqwwwDDwIBH0NE2uj1PHRAeC5FtdXv7FRyoxW4hHdhlQuB5AsPofCr5+qCkaLcyrUzba5x/a2l2LacOpIU8/L8g5umTnPvioxplKO5EYaec47kSSS8RVDM6Kp3BLAAg9NyarSZThnakgIypBB6EHI+teHhzoBQCgFAKA8eqajFbxNLO4SNd2Y/8Am58qlCEpyxHlnuMlOa3xxo08xeTT3kOd5AEQt5kBhn33rtVaLVwjhTx9uSzbIn3BGtabdQmGySNABl4GQKcHYkr+Md2d+6ufqar6pbrG/wAkGmjq0/s2t7e/S7tpJIuXOYlI5GyCMb7hd+nkOlJ66ydXlzWfv7hyyTasZEUAoCC8V8RanFdGGysfix8oIkYMQSeu/MFXHTBNX1wrazKWCmcpp4SKu414zv5i9rcssYQlZUi2BPeGYE8wHhnHrWyqmteqPJlstm+GQ2tBQdtpaPNIsUY5nkIVQO8ttUZNJZZKCy8I+sbOLkjRSc8qqufHAAzXHfLOoujvrw9FAYNAQTi7iXT3k+y3SNLysAzLsI26feBByM74/wBKqlKPuUznDpkZsde0u1m54LWZyp+V3bp5qrEgeuM+lQUoL2K1KuL4Rs9a4wvIpFuICJbOQcyZiwB3MrMN1YEHfOKk5yXKJSskuV0SDR+0OzmXMj/BYDdZOns42P8APyqStiycbos67rjf4rmHTo2uJfz/AHY18yT1A/8AM0354iHbniPJpJuzm5k+eW4jaRjzP8rbk7n5v9Kwz0Mm3JS5f2NcLnhRkuCXcNcMR2sRVsSM+7sQMHwAB6CtNGmjVHHZGdjk8o1uq8GESfGsJPgSd65PKfTH3fTBHlWezRYe6l7WWw1HGJ8o8MulavMPhyzKqHZiCg29UUMardOsn6ZS4/RZv08eUjS8U6NBZQrED8S4cgsx/Co8F/Dk+5way6miumO3uTLabJ2PPsRSueaTY8O2qy3UUbjKuxVvcGrtPBTmosrtk4xbRM4uCLnJgNz/AOkJyQCcnBzjkIwOg78bdK6cdDb9O70mT+oh3j1Eu0rQbe3TliiUdCSRkkjoST310a6YVrEUZ52zm8tmzq0rBoCl+P3bUdais4zlY8IcdxPzSt7KAPbzod3RpafTO19styGySKARRqAiJyqB4AYr046m5Wbn8lHdi8XNqSn8sTn/AAj+teHf8TljTov2h82YoCte1DNldWmpRjPI3wpsfiRgSB9OceuK00+pODNen9cXWyUcQaXa6hZ88iCRDGXjcbMAV5gVbu/l41XCUoSwiquUoTwj5pluXcLzszcowvMSeUeAz0FdWKR2opd4LS7CtXk+NLbMxMfJ8RAfwsCAceAIPTy9ax6qCwmYNbBYUkXPWE5woBQCgPFrGqRWsDzTsEjQZYn9AB3knbFThXKySjFcs9SyUJrmsX+vXBjt4mMKN8kYwFXuDSOdubH07vE/QU1U6OOZvn/Oi1JRINdW7RyPG+zIzIw81JB/UV0YSUkmiw79I1OW2mSaBuWRDlT3eYI7wemKjdVG2LjI8ayfUPCXEEd/apPHtnZ170cfeU/+dCK+TvpdM3FmdrBuapPBQCgMUBR3aJwNcSahLLaoJEmIbAdAVfADggtncjP73lXQouio4kYrqm5ZRq9N7KtQlI50SFe9pHG37qZJP09am9VBEY6eb7LW4L7P7fT8SDMs+MGRu7PUIvRfXr51itvlZ+DVXSoEvqktM0AoDx6vc/Ct5ZPyRu38Kk14+jyTwijNP0gyWdzdyEnk5VX+9I7Llj6A/U+VZtuVkxqOU2zR1ArLQ7H7/mjnt23CkOoPg2zbeGQPrV9T4waaHxglNzwVYyNzG3QH+7lQf3VwKnsiyx1xfse6EWtmvIphgB7uZUz57nc1LhEuImxilVgCpBB6EEEfUV6SOdAKAxQFKcYk/b5+Y5Ifb0wMD6V8zq8+a8nVo+hGmrKXEq7OLL4l6GxtEpb3Pyj+Z+ldDw+vdZn4M2qliOC2q+gOaZoBQHl1O7EMMkp6IjMf3QTQnCO6SRVXYjp5kluLuT5m+4CepZ/nc5/h+tEdfxSe2Ma0WtfvyxO3gjH6AmhyK/rX5Ko7BrIFriU9QI0Hvkn+Qr06/i0+IxLgrw4ooDT8V6MLyzmgPV1+UnuYbqf4gKnXPbLJZVPZJMrzsq4qEYbTb0/DdGKRFzjJJIaM56EHp45x3b6b68+uJr1NWcWQInrXZnfR3DpBAZY+Y/DdWQAqdxnmYYIG2/hV0NRDbyzRXqq9vLLH7LuB3sFeW4IM8gCgKchEG+M95J6+grLfdv4Rj1N6seF0WBWcyHm1C/jgiaWZwkajLMegr1Jt4R6k28I7bedXRXQ5VgCpHeD0NGsBrBpuIuLrSyU/aJlDYyIweZz+4Nx6narqdNbb9K/fsEmyvotNu9fmWW5D21ghzHHuGk8/Mn83QdB410HOvRx2w5n8/BPKiWHeyQabYu6RhIoUJCoMZx09ye8+Oa50d11iy+WRXLPli4naR2dzlnZmY+JYkn9TX11cdsUi9I6zXreEesuvQZE0PVGtZX5ba6jSRHbZUkGQQSfTGe7KZrgXbtXXviuVx+Sl+os2LWLdmCLPEzt91RKhY+gBya5rqsSy4v8A8K8HrkcAEk4A3JPQCq+wVnxR2phWaLTY/tDqCWlALIoHUgL94D8xwPWtdemzzPgzzvxxEqjVuKLy5JM1xKwP4Q5VP4FwvvitkaoR6RklbJ9s1POeuTn1qeEQyy6+x7jMzJ9juHJlTJhZjkun5STuWX9R6Vg1NOHuRtotzwy0BWQ0maAUAoDV8URM9jcqgyzQyhQO8lCBUZdEZ/Syp9C4gtl02a0nLq0jEhlQMBnlweo6EVQprGGZozio4Z5NP022cfs4ry5P91ViQfvfN/MV4kvbJFRj7ZZttLvhaSFoIbW3fBUtPeM7YOCQUQnHQd3dUk8dL+Sae18JL8s2GocZSkiG6YIkihxPZMThWyMkOuSM9Rsa9c30yTsfT/g67HsyaVzJJcho23R1BZ3U7gkt0/Wiqz7niozzk9vZ9E1pqN1ZcxZAOZc+Ixg47iVbB9KlDh4JVrbLaWRVpeKA0vFeuC0gL9XPyxr4t4+g61m1V6phn3Laq3OWCr9G0Oe/lZh0JJklbpk7+58hXDq09mok3/J0J2QqWD0a5wbPaxmRijoDuUJyM9CQR0qd2hsqW58o8r1EZvBKeyuSP4EoUYkDAufEEHk9tm/Wt3hjjsa9zNq09xOa6hkFAKAjnaG+NLuiP90367UNOjWbo/k03YvAF0wMOryyMfMghP5KKGjxSWbyV8QnFpcf/DL/AIDQw1L1r8kE7CYsWc7eM+P4Y0//AEaHT8WlmxL7FmUOSKAUBWvajwCboG5tV/bqP2idPigdCP74/X6Vqov2+mXRs02o2emXRUn+372LMZuJ05TupdwQfDBORW3y4PnB0PLrlzhEs4N7Up4HVLxjNCcAsR+0jHiCPvjyO+21UW6aLWYme7SRazDgvSCdXRXQgqwBUjvB6Gue1jg5jWHhlHdsXFZmuTawyfsYtpAp2aTO4Pjy7DwzmulpIKK3NHR0tHG58M7Ozvg64vbb4rX08MXMURI2fcLjJGTgDO23ga0X62uDxGtN/czXLZLBYuhdnVjbNz/DM0vUyTnnOfHB+UHzxnzrBbrrrFjOF8Lgz7mSvGKyHhTXbLxvzFrC3IIG1w3XcYPIPTv+njXa8N0f/bP9FsI+5UNdwtJV2acPm91GNSP2cREsp7sIRge7YH1rDr7/ACqn8sjN8F1dpvC631k+FJnhVngx1JxuvmGAx64rhaLUOmz7PsqjLDKU4C4durm5BtlCtCwJkkUFY3G68yt37eBIOK7OutjGPMu/b5PLYyfMZYLL1HhPWb39neXkKwHAYQ5+Yf8AKEXOfM48q4ytphzFcmV12S7Z6eKuH4dN0K4jtxuyqsjnHM/O6g5PoendUa5uyxNicFCDwUVXSMBKezbh1L++EUp/ZojSuAcFgpVeXI6ZLj2Bqi+1wjwW01qcsMk/aJwr/syeG+sF5Y1cFlBJCODt1/AwyMdB076ppt8xOEi6yvY90S0uG+J7e9hR4ZFyR8yEgOrd4Knfr9etZJ1yg8M0wmpLKN1moEzq+0pz8nMvP+XmHN/D1oDtFAa/WtXitYjJMcDooG7Me5VXvNeNpHkpJEW+yXdwfiQ2traKdw0savKc95Cr8pPXFQ5fRViT6SR6Tw9qWMjUxn8v2VAv15if0rzbP+7+Bsn/AHfwRjW7RoiF1S2jaNjyi6tlCsp7i2B83oR9elRa/uRCSx9S/aPd/wDycgt35GhkU27JDchmBEeQ3Kybg5XI5hXuzg98t44Nn2cXyJEtmZklkUSSfs25lVOcALz95y2dumcVKD9idbwsZOrSXH+3Lx2IAjiXJJwBsmST4YovqC+tjU+0yFJfhwRNcDO7I2P4Rgl/0B8a8dqzg8dyzhInEUnMoOCMgHB6jI6EeNWZLkVprUZ1DVvg8xEcfy+gQZcgeJO308K4tqeo1G32Rvg/LqyWPZ2qRIscahVUYAFdiEFCOEYZNt5ZzuIVdSjAFWBBB7wa9nFOLTCeHkrzs3T4d7cxdwDD/wCuTlH8zXJ0CxbJGzUvMEyx67BiM0AoDRccWxk066QdTE+PYZ/pQv00ttsW/k0HYvOG0sD8ksin3If/ALxQ1eJxxfn5RKOKGxZXB/4Mn+E0MdCzYvyRnsaixpaH80khPs3L/Shr8Teb2idUOeKAUBigPmntLuPiatdNjGHVf4EVM+/Lmurp16EdrTLFSPHwdon229itzkK/NzsOqqFJz9cfWpWz2RyTus8uOSwrDRdctT9ihfMBOFn+UhEPUrk8y7fh+njWRzpl6n2YpWUS9b7+CyNG4bt7e3WFY1ZV3JdQxdu92JG7Gs0ptvJjlZKTybdUAGAAB3AVArOVAarirU/s1lPP/u42Yf8ANjCj6kVbTDfYonq7Ka7KuBRfM13eAtCGPKp/9185Yk/lB7u8ny37Ou1nkryq+y2cscEt4/7MreS3klsohHOo5gqbK4G7Dk6AkZxjvxWTSeIWRmozeURjN55IZ2G35j1JojsJomBH95CGG3jjmHvW3xWKlUpIlPlF/wBfPlJgIB0AoDOKAhPbHOqaTKD1dolXzPOG/kpPtV+nWZopvfoPniuoc42XD+tS2Vwk8J+ZeoPRlPVT5H/I1CyCmsMnCbi8o+mrCeK9tEdkDRzRqxRwGGGGSCDsfD2rktOLwdJNSWTQXfZnpznIhMZ8Y3ZcfrVi1Fi9yDqiV9qWg3sOqfYrC8nx8P4qh7h1AXvBwcddht31pjZBw3SS/wDCiUZqW2LN7wrLaQakkdxZzwXzZCySSNOrlhjIlJycgHcjxGc1XZucMqSaLIOKlhrktQVkNBDdEhF7fzXUgyls5gtgegZf7R8eOSN/8qrjy8lUfU8kyFWFpmgPPfWizRtHIMo4KsPI141k8azwQ/sunYQz2znJt5mQeSnI/wASvUIfBXV00zUQ6cLHX05RiKcNyfvqcr7OAfQio4xMjjbYdHGnCsj38kxYR2zBXllLbKAAGHL1ZtthivJwy8kbK23kkfAGoWLc0NkjKyDJZ1+ZxnHNzdevccY22qcHH2LK3DqJM6sLSvOLdLltLr7fBuvMDIB3Z2bPirD6E1yNVVKqzzo9e5sqmpx8tk5069SaJJIzlXAI/wAj4EV065qcVJGWUXF4Z6Sam+iJB+z235p7y47nkZU9OZmP81+lc3RQzOU/uatQ+FEnFdMymaAUBxkQMCDuCMEeRoep4eSuuzK2+x3d7YsdlZZY896sMZ9ccn0r06Otl5sIW/olfG8nLp1yf+E/8q8MmmX+rH8mp7JExpMPmZD9XY0L/Ef+QyZUMIoBQEL7U+JWsbL9kcSyn4aH8oxlmHmB+pFX0VqcuTRpqlOXJXvDvZRcXMJmuJBCXBaNSOZiTuGffbP13rTPVRi8JGyesjB4SNdYx3mg3Ylmt1YHKc3VWUkE8kg+6fUZ8qlLbdHCZOWzURwmXjw1r0V9brPATynIKn7ysOqkeNYJwcHhnLsrcHhm1FQIGaAUBGO0zTHudKuYovv8quB4/DdZCPUhCPetOksULoyZKPZqOxfU0l0tI1xzQsyOO/diyn3B/SrfEK3G5v5PZ9k8JrCQKQsI4ZOKVbTwWjVmeYr90NysJCP7vMV9ycbV2pua0WLO/Yt52l4CuIVGa9AoCrO31j9lthn5fjMSP7wRuX9C31rXpPqZm1H0mn03sj+0WMEqzlJpEDsGXmTDbjGMEfLipy1WJNYILT5SeTTcW9mU9jbGf4qSqpAkCqVKg7A7k8wzge9WV6lTeMELKHFZLT7JtSM+lxZGDHmL1CdD9Me9Y747Zs00vMSYVSXGku+GInvor3LrNGpX5WwrqQQAwxvjJ6Y/SpqxqO0g4LOTclBnOBkdD4VAmc6AivZzJm0cfiWedX/5uctv54YVCvorq6JVUywUBigIRwDF/wCt1J13QzBQR0JBct9OYVXDtlVfbOPaojJFb3MY+aCYEnwB8fLmAHvSzjkW8LJp7OK51xw8x+DaRn7qZ+du/BP3j/eOw7hnNQWZ9lazb30T7RNAt7QEQRhScczdWbHix3q5RS6L4xUejaV6SOEsQZSrAEEEEHvBqMkmsM9TxyVxwpq/2S9ktDkxNM6R7/cIYgex2B89/GuRpr/Ktdb6ybba98FP3JPxvrv2W3PL/aSZVB4eLew/XFbdZf5cMLtlFFe+R38GWYisYQOrIHb1cc39ce1T0kdtSI2yzNm7rSVGaAUBgmgKiu9bUcTo0JDKwWCTlOQSQQdx4Ny/wmvTsxof9E9y+6JV2t33wtLkA6yMkf8AEcn9Aa8Mvh0N16Ojsauw+mBAd45JFYeGTzD9GFCXicGr2/kndDnCgFAQDti0R7iyWWIZa3b4pHXKY+bby2PtV+nkk8P3NWlmlLD9yUcK6st3Zwzr0dBkeDD5WHswI9qrsjtk0U2R2yaNJ2sajHDpkyvgtKPhxqcZLHvA8hvU6E3NMnpotzTRnsu4cNlYgP8A2kp+JIPy5A5V9hjPmTS+zfI91Nm+ZMapM4oBQGDQFN62RouuxyQbQXePixjoOZsMQB0wx5h+8BXXr/3Omal3Hplq5RuO2riCaGKK1g+X7VzBnzg4UqOUeHNzbnwBHfVXh1MZSc5e3sRgiV8E8LRafbLHGAXIUyyY3dsb+gz0HdWXU3yum2/0eSeSQis5EzQCgIT2u6J9q01yo+eAiZfRQQ4/hY+4FXaeWJlV0cxNvwLqi3OnW8if7tUYeDIArD6ioWR2yaJVvMTT9r2pCLTXiwWkuGWKJRuSSQTt6D6keNWadevJC5+nBu+C9F+xWMMH4lXL4/O27fqarsluk2TrjtikbyoExQCgFAQUTHS76QyA/Y7p+cP1Eczfe5vAHbf08DVf0v7FP0P7E4jcMAQQQdwR0PvVhccqAiXEXEzFja2A+LckYJX7sQ/MzdMjwqEpeyK5T9o9my4R0EWVsIs8zEl5G8XIGceWwHtXsY4R7CO1G4miVlKsAynYgjII9KkTOFrapGgSNQqjoqjAHtQHdQCgI5xTxXHaKyg802PlTfbPQse4eXU1j1OrjUtq7LqqXPn2PBwlwqFxdXOWncmTB6IXyc47239qq0ukX/0n2+Sdt2fRHo3XEHD8V4qiXmBXPKynBGevUEEVpv00LliRVXZKD4IVqE13pLqqSCSBs8gcZG3VcdVO/ca5tkrtI8J5ia4qu/tYZLOFeKUvARylJFGWXqMHvB763abVxuWMYZmtpdf4JDWwpMGgKb4h4zvNQuWsbFPhguyEg4chSQxZv/bXv23/AJUO7Ro6aK1da8kw4N7O7exZZWJlnA2Y7KpIweVe7bIycmhh1XiE7ltXEfgk+raZFcxNDOgeNuoOR06EEbgg99DHXZKuSlF4ZUWv6TcaDOtxZyFoJDysHGemSEcd464YYP8AUd2m6vXR2WrEkWDwRxrFqKsFUpKgBkQ7jfO6t3jI9aI5es0ctPLnlEpoYzT8TcTQWEQkuWIDHlUKpYscE7AeQ6napwrlPosrqlY8RIhfdp6tExisbl1ZThmTCHI7yM7VetO0+ZI0R0uHzJGy7H4XTSoudSuXlKggjYu2MA9B1qvUfWV6nG80vaPwde3V4lzB8OSOJVKRO+DzKcsACMHmwO8dPSrKbYRWGW6e6uMdsvc79D7WoHf4V5E1vJzchP3kDZxg967+VeT0zSzF5PJ6SSWYvKLIU1mMZmgMGgIzx1xjHpsKu6M7uSI1GwJAyct0A/WtOl0sr5YTJRjkrLgfSJtY1Jr+6H7GNww/KWU5SNc9VXqf9TXU1VkNLV5MO2Tk9qwT3tZ4cN5YMYxmaE/EjA6kD749eXJHmBXO0Nyqs56fDIxeGaPs77UY5ljtr08k3yokmPlkPRQcfdY7DwJ8OladZ4e4euvlHso+5aVcorFAafiTia3sI1e5cqGOEAUsWIGdgo/U7VOFcpvCISmo9kG1ftYjlRo7K2lmdlIPMuwBGMlUySN/KtEdK08yeCmV6fEUdvYhYXMME6zxvHGzo0fOMEtjDkA74wErzUuLfA06klyR+/4nS64hhM7KlvbSMic3TK5+Zs9CXA+gqxVONXHbIOxOzkuiCdXGUYMPFSCP0rC1hmtPJ20PRQCgFAdVxAsilXUMrDBVgCCPMGh41kjLcEorZt7m6t17kilPIPRWyMeVVuHwyHl/DaOTcG8/9teXkgPVTNyg+yACnl/dnnlfLZudH0aG1TkgjCDvPex8WbqTU0kuicYqPRsK9JCgFAKAUBrLnQbeSYTPErSDG5z3dMjocVTLT1ylua5JqySWE+DZCrSBmvQeW+sI5l5ZUV1znDDO/jUJ1xn9SySjJx5TMWGmxQgiGNEz15VAz6460hXCH0rAlOUu2eupkRQHhh0mFZ2nWJFmYcrSBQGYbdT39B9BQm7ZuO1t4+D3UICgOEsQYYYAjwIyPoaHqbXR02tjHFn4UaJnc8iKuT54G9D2U5S7eT0UInRd2UcoAljRwDkB1DAHpkZGxwT9a9TaPU2ujuVdsd3hXh4ZAoDNAa19BtjL8Y28JlyD8QxIXyNgeYjOcd9S3yxjJPzJYxlmxFRIGaAUBrde0KC8i+FcxiRc5GeqnxDDdT6VZVbOp7oPB6ng7tK02O2hSGBQkaDCgf1PeT1zUZzlOTlLsN5PXUDw0MPBlik/x1tYxLzFg2OjHvC55Qe/YVoequcdjk8HuWb4VQeCgI1xlwZDqXwvjM6/CJI5CNw2OYHIPXlG/UVbXa684K51qfZt9H0eG1jEdvEsaj8oAJ8yerHzNQlOUnlkoxS6PdUSRotW4Psrks01tEXb7zhQrnu3dcE+9TjbOPTISri+0VTxNwpeaTcpJpjXLRPuPhhn5WB+66oMMuMYLD9a2V2wsjieDNOuUHmJcHDc9xJaxNeIsc5H7RVOw3OPQlcEjuJNYpqKfp6NUG2uTaVEkKAUAoBQCgFAKAUAoBQCgFAKAUAoBQCgFAKAUAoBQCgFAKAUAoBQCgFAKAUAoBQCgFAKAUAoBQCgFAYIoDIoBQCgFAf/2Q==">
            <a:hlinkClick r:id="rId2"/>
          </p:cNvPr>
          <p:cNvSpPr>
            <a:spLocks noChangeAspect="1" noChangeArrowheads="1"/>
          </p:cNvSpPr>
          <p:nvPr/>
        </p:nvSpPr>
        <p:spPr bwMode="auto">
          <a:xfrm>
            <a:off x="50800" y="-846138"/>
            <a:ext cx="4438650" cy="17716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0" y="4278086"/>
            <a:ext cx="5207000" cy="2076949"/>
          </a:xfrm>
          <a:prstGeom prst="rect">
            <a:avLst/>
          </a:prstGeom>
          <a:noFill/>
          <a:ln>
            <a:noFill/>
          </a:ln>
          <a:effectLst>
            <a:glow rad="101600">
              <a:schemeClr val="accent4">
                <a:satMod val="175000"/>
                <a:alpha val="40000"/>
              </a:schemeClr>
            </a:glo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3329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772886" y="1039586"/>
            <a:ext cx="7696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pPr algn="ctr"/>
            <a:r>
              <a:rPr lang="en-US" altLang="en-US" sz="3600" b="1" dirty="0">
                <a:solidFill>
                  <a:srgbClr val="CC0000"/>
                </a:solidFill>
                <a:latin typeface="Arial" charset="0"/>
              </a:rPr>
              <a:t>Cognitive/Conceptual Skill Differences </a:t>
            </a:r>
          </a:p>
        </p:txBody>
      </p:sp>
      <p:sp>
        <p:nvSpPr>
          <p:cNvPr id="182275" name="Rectangle 3"/>
          <p:cNvSpPr>
            <a:spLocks noChangeArrowheads="1"/>
          </p:cNvSpPr>
          <p:nvPr/>
        </p:nvSpPr>
        <p:spPr bwMode="auto">
          <a:xfrm>
            <a:off x="1597479" y="25908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dirty="0">
                <a:latin typeface="Arial" charset="0"/>
                <a:cs typeface="Times New Roman" charset="0"/>
              </a:rPr>
              <a:t>Processing speed</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Conceptualization</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Understanding of Elapsed Time</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Inferential Thinking</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Conservation, Multiple Variable reasoning</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Etc. </a:t>
            </a:r>
          </a:p>
        </p:txBody>
      </p:sp>
    </p:spTree>
    <p:extLst>
      <p:ext uri="{BB962C8B-B14F-4D97-AF65-F5344CB8AC3E}">
        <p14:creationId xmlns:p14="http://schemas.microsoft.com/office/powerpoint/2010/main" xmlns="" val="21603430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295400" y="6858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Sensory Input Challenges </a:t>
            </a:r>
          </a:p>
        </p:txBody>
      </p:sp>
      <p:sp>
        <p:nvSpPr>
          <p:cNvPr id="183299" name="Rectangle 3"/>
          <p:cNvSpPr>
            <a:spLocks noChangeArrowheads="1"/>
          </p:cNvSpPr>
          <p:nvPr/>
        </p:nvSpPr>
        <p:spPr bwMode="auto">
          <a:xfrm>
            <a:off x="1600200" y="21336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a:latin typeface="Arial" charset="0"/>
                <a:cs typeface="Times New Roman" charset="0"/>
              </a:rPr>
              <a:t>Vision</a:t>
            </a:r>
          </a:p>
          <a:p>
            <a:pPr>
              <a:spcBef>
                <a:spcPct val="20000"/>
              </a:spcBef>
              <a:buClr>
                <a:schemeClr val="accent2"/>
              </a:buClr>
              <a:buSzPct val="85000"/>
              <a:buFont typeface="Wingdings" pitchFamily="2" charset="2"/>
              <a:buChar char="n"/>
            </a:pPr>
            <a:r>
              <a:rPr lang="en-US" altLang="en-US">
                <a:latin typeface="Arial" charset="0"/>
                <a:cs typeface="Times New Roman" charset="0"/>
              </a:rPr>
              <a:t>Hearing</a:t>
            </a:r>
          </a:p>
          <a:p>
            <a:pPr>
              <a:spcBef>
                <a:spcPct val="20000"/>
              </a:spcBef>
              <a:buClr>
                <a:schemeClr val="accent2"/>
              </a:buClr>
              <a:buSzPct val="85000"/>
              <a:buFont typeface="Wingdings" pitchFamily="2" charset="2"/>
              <a:buChar char="n"/>
            </a:pPr>
            <a:r>
              <a:rPr lang="en-US" altLang="en-US">
                <a:latin typeface="Arial" charset="0"/>
                <a:cs typeface="Times New Roman" charset="0"/>
              </a:rPr>
              <a:t>Movement </a:t>
            </a:r>
          </a:p>
        </p:txBody>
      </p:sp>
    </p:spTree>
    <p:extLst>
      <p:ext uri="{BB962C8B-B14F-4D97-AF65-F5344CB8AC3E}">
        <p14:creationId xmlns:p14="http://schemas.microsoft.com/office/powerpoint/2010/main" xmlns="" val="37129367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ChangeArrowheads="1"/>
          </p:cNvSpPr>
          <p:nvPr/>
        </p:nvSpPr>
        <p:spPr bwMode="auto">
          <a:xfrm>
            <a:off x="1066800" y="249555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66725" indent="-466725" algn="l">
              <a:defRPr sz="2400">
                <a:solidFill>
                  <a:schemeClr val="tx1"/>
                </a:solidFill>
                <a:latin typeface="Times New Roman" charset="0"/>
              </a:defRPr>
            </a:lvl1pPr>
            <a:lvl2pPr marL="866775" indent="-285750" algn="l">
              <a:defRPr sz="2400">
                <a:solidFill>
                  <a:schemeClr val="tx1"/>
                </a:solidFill>
                <a:latin typeface="Times New Roman" charset="0"/>
              </a:defRPr>
            </a:lvl2pPr>
            <a:lvl3pPr marL="1209675"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dirty="0">
                <a:latin typeface="Arial" charset="0"/>
                <a:cs typeface="Times New Roman" charset="0"/>
              </a:rPr>
              <a:t>Goal: To allow educational progress in mastering curriculum, physical and social access to a full array of IEP team determined appropriate classrooms and peers. </a:t>
            </a:r>
          </a:p>
          <a:p>
            <a:pPr>
              <a:spcBef>
                <a:spcPct val="20000"/>
              </a:spcBef>
              <a:buClr>
                <a:schemeClr val="accent2"/>
              </a:buClr>
              <a:buSzPct val="85000"/>
              <a:buFont typeface="Wingdings" pitchFamily="2" charset="2"/>
              <a:buNone/>
            </a:pPr>
            <a:endParaRPr lang="en-US" altLang="en-US" dirty="0">
              <a:latin typeface="Arial" charset="0"/>
              <a:cs typeface="Times New Roman" charset="0"/>
            </a:endParaRPr>
          </a:p>
          <a:p>
            <a:pPr>
              <a:spcBef>
                <a:spcPct val="20000"/>
              </a:spcBef>
              <a:buClr>
                <a:schemeClr val="accent2"/>
              </a:buClr>
              <a:buSzPct val="85000"/>
              <a:buFont typeface="Wingdings" pitchFamily="2" charset="2"/>
              <a:buChar char="n"/>
            </a:pPr>
            <a:r>
              <a:rPr lang="en-US" altLang="en-US" dirty="0">
                <a:latin typeface="Arial" charset="0"/>
                <a:cs typeface="Times New Roman" charset="0"/>
              </a:rPr>
              <a:t>Individualized goals are developed, skills taught and measured through either standard assessments with modifications (mild disabilities) or through alternate assessments (moderate to severe disabilities). </a:t>
            </a:r>
          </a:p>
          <a:p>
            <a:pPr>
              <a:spcBef>
                <a:spcPct val="20000"/>
              </a:spcBef>
              <a:buClr>
                <a:schemeClr val="accent2"/>
              </a:buClr>
              <a:buSzPct val="85000"/>
              <a:buFont typeface="Wingdings" pitchFamily="2" charset="2"/>
              <a:buNone/>
            </a:pPr>
            <a:endParaRPr lang="en-US" altLang="en-US" dirty="0">
              <a:latin typeface="Arial" charset="0"/>
              <a:cs typeface="Times New Roman" charset="0"/>
            </a:endParaRPr>
          </a:p>
        </p:txBody>
      </p:sp>
      <p:sp>
        <p:nvSpPr>
          <p:cNvPr id="184324" name="Text Box 4"/>
          <p:cNvSpPr txBox="1">
            <a:spLocks noChangeArrowheads="1"/>
          </p:cNvSpPr>
          <p:nvPr/>
        </p:nvSpPr>
        <p:spPr bwMode="auto">
          <a:xfrm>
            <a:off x="762000" y="892175"/>
            <a:ext cx="8001000" cy="1462088"/>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400" b="1" dirty="0">
                <a:solidFill>
                  <a:srgbClr val="CC0000"/>
                </a:solidFill>
              </a:rPr>
              <a:t>What is modified with modifications?</a:t>
            </a:r>
          </a:p>
          <a:p>
            <a:pPr algn="l"/>
            <a:endParaRPr lang="en-US" altLang="en-US" b="1" dirty="0">
              <a:solidFill>
                <a:srgbClr val="006600"/>
              </a:solidFill>
            </a:endParaRPr>
          </a:p>
          <a:p>
            <a:r>
              <a:rPr lang="en-US" altLang="en-US" sz="3200" b="1" dirty="0">
                <a:solidFill>
                  <a:srgbClr val="006600"/>
                </a:solidFill>
              </a:rPr>
              <a:t>The Goal of the Activity</a:t>
            </a:r>
          </a:p>
        </p:txBody>
      </p:sp>
    </p:spTree>
    <p:extLst>
      <p:ext uri="{BB962C8B-B14F-4D97-AF65-F5344CB8AC3E}">
        <p14:creationId xmlns:p14="http://schemas.microsoft.com/office/powerpoint/2010/main" xmlns="" val="13404376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76" name="Object 4"/>
          <p:cNvGraphicFramePr>
            <a:graphicFrameLocks noChangeAspect="1"/>
          </p:cNvGraphicFramePr>
          <p:nvPr>
            <p:extLst>
              <p:ext uri="{D42A27DB-BD31-4B8C-83A1-F6EECF244321}">
                <p14:modId xmlns:p14="http://schemas.microsoft.com/office/powerpoint/2010/main" xmlns="" val="4222943947"/>
              </p:ext>
            </p:extLst>
          </p:nvPr>
        </p:nvGraphicFramePr>
        <p:xfrm>
          <a:off x="152400" y="533400"/>
          <a:ext cx="8816864" cy="6019800"/>
        </p:xfrm>
        <a:graphic>
          <a:graphicData uri="http://schemas.openxmlformats.org/presentationml/2006/ole">
            <p:oleObj spid="_x0000_s1033" name="Document" r:id="rId3" imgW="9304790" imgH="6373074" progId="Word.Document.8">
              <p:embed/>
            </p:oleObj>
          </a:graphicData>
        </a:graphic>
      </p:graphicFrame>
    </p:spTree>
    <p:extLst>
      <p:ext uri="{BB962C8B-B14F-4D97-AF65-F5344CB8AC3E}">
        <p14:creationId xmlns:p14="http://schemas.microsoft.com/office/powerpoint/2010/main" xmlns="" val="17377417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9906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pPr algn="ctr"/>
            <a:r>
              <a:rPr lang="en-US" altLang="en-US" sz="3600" b="1" dirty="0">
                <a:solidFill>
                  <a:srgbClr val="CC0000"/>
                </a:solidFill>
                <a:latin typeface="Arial" charset="0"/>
              </a:rPr>
              <a:t>Nine Types of Curriculum Adaptations</a:t>
            </a:r>
          </a:p>
        </p:txBody>
      </p:sp>
      <p:sp>
        <p:nvSpPr>
          <p:cNvPr id="185350" name="Text Box 6"/>
          <p:cNvSpPr txBox="1">
            <a:spLocks noChangeArrowheads="1"/>
          </p:cNvSpPr>
          <p:nvPr/>
        </p:nvSpPr>
        <p:spPr bwMode="auto">
          <a:xfrm>
            <a:off x="1295400" y="2209800"/>
            <a:ext cx="6781800" cy="3585597"/>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cs typeface="Times New Roman" charset="0"/>
              </a:rPr>
              <a:t>Quantity * </a:t>
            </a:r>
            <a:r>
              <a:rPr lang="en-US" altLang="en-US" b="1" dirty="0"/>
              <a:t>•</a:t>
            </a:r>
          </a:p>
          <a:p>
            <a:pPr algn="l">
              <a:spcBef>
                <a:spcPct val="50000"/>
              </a:spcBef>
            </a:pPr>
            <a:r>
              <a:rPr lang="en-US" altLang="en-US" sz="2200" dirty="0">
                <a:cs typeface="Times New Roman" charset="0"/>
              </a:rPr>
              <a:t>Adapt the number of items that the learner is expected to learn or number of activities student will complete prior to assessment for mastery.</a:t>
            </a:r>
            <a:endParaRPr lang="en-US" altLang="en-US" sz="2200" dirty="0"/>
          </a:p>
          <a:p>
            <a:pPr algn="l">
              <a:spcBef>
                <a:spcPct val="50000"/>
              </a:spcBef>
            </a:pPr>
            <a:r>
              <a:rPr lang="en-US" altLang="en-US" sz="2200" i="1" dirty="0">
                <a:cs typeface="Times New Roman" charset="0"/>
              </a:rPr>
              <a:t>For example:</a:t>
            </a:r>
            <a:endParaRPr lang="en-US" altLang="en-US" sz="2200" dirty="0">
              <a:cs typeface="Times New Roman" charset="0"/>
            </a:endParaRPr>
          </a:p>
          <a:p>
            <a:pPr algn="l">
              <a:spcBef>
                <a:spcPct val="50000"/>
              </a:spcBef>
            </a:pPr>
            <a:r>
              <a:rPr lang="en-US" altLang="en-US" sz="2200" dirty="0">
                <a:cs typeface="Times New Roman" charset="0"/>
              </a:rPr>
              <a:t>Reduce the number of social studies terms a learner must learn at any one time. Add more practice activities or worksheets prior to assessment of skill mastery.</a:t>
            </a:r>
          </a:p>
        </p:txBody>
      </p:sp>
    </p:spTree>
    <p:extLst>
      <p:ext uri="{BB962C8B-B14F-4D97-AF65-F5344CB8AC3E}">
        <p14:creationId xmlns:p14="http://schemas.microsoft.com/office/powerpoint/2010/main" xmlns="" val="32502839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476162"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476163"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pic>
        <p:nvPicPr>
          <p:cNvPr id="476166"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0574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
        <p:nvSpPr>
          <p:cNvPr id="476167" name="Text Box 7"/>
          <p:cNvSpPr txBox="1">
            <a:spLocks noChangeArrowheads="1"/>
          </p:cNvSpPr>
          <p:nvPr/>
        </p:nvSpPr>
        <p:spPr bwMode="auto">
          <a:xfrm>
            <a:off x="457200" y="1838325"/>
            <a:ext cx="8077200" cy="426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1371600" algn="l"/>
              </a:tabLst>
              <a:defRPr sz="2400">
                <a:solidFill>
                  <a:schemeClr val="tx1"/>
                </a:solidFill>
                <a:latin typeface="Times New Roman" charset="0"/>
              </a:defRPr>
            </a:lvl1pPr>
            <a:lvl2pPr marL="914400" indent="-457200" algn="l">
              <a:tabLst>
                <a:tab pos="1371600" algn="l"/>
              </a:tabLst>
              <a:defRPr sz="2400">
                <a:solidFill>
                  <a:schemeClr val="tx1"/>
                </a:solidFill>
                <a:latin typeface="Times New Roman" charset="0"/>
              </a:defRPr>
            </a:lvl2pPr>
            <a:lvl3pPr marL="1371600" indent="-342900" algn="l">
              <a:tabLst>
                <a:tab pos="1371600" algn="l"/>
              </a:tabLst>
              <a:defRPr sz="2400">
                <a:solidFill>
                  <a:schemeClr val="tx1"/>
                </a:solidFill>
                <a:latin typeface="Times New Roman" charset="0"/>
              </a:defRPr>
            </a:lvl3pPr>
            <a:lvl4pPr marL="1485900" algn="l">
              <a:tabLst>
                <a:tab pos="1371600" algn="l"/>
              </a:tabLst>
              <a:defRPr sz="2400">
                <a:solidFill>
                  <a:schemeClr val="tx1"/>
                </a:solidFill>
                <a:latin typeface="Times New Roman" charset="0"/>
              </a:defRPr>
            </a:lvl4pPr>
            <a:lvl5pPr algn="l">
              <a:tabLst>
                <a:tab pos="1371600" algn="l"/>
              </a:tabLst>
              <a:defRPr sz="2400">
                <a:solidFill>
                  <a:schemeClr val="tx1"/>
                </a:solidFill>
                <a:latin typeface="Times New Roman" charset="0"/>
              </a:defRPr>
            </a:lvl5pPr>
            <a:lvl6pPr fontAlgn="base">
              <a:spcBef>
                <a:spcPct val="0"/>
              </a:spcBef>
              <a:spcAft>
                <a:spcPct val="0"/>
              </a:spcAft>
              <a:tabLst>
                <a:tab pos="1371600" algn="l"/>
              </a:tabLst>
              <a:defRPr sz="2400">
                <a:solidFill>
                  <a:schemeClr val="tx1"/>
                </a:solidFill>
                <a:latin typeface="Times New Roman" charset="0"/>
              </a:defRPr>
            </a:lvl6pPr>
            <a:lvl7pPr fontAlgn="base">
              <a:spcBef>
                <a:spcPct val="0"/>
              </a:spcBef>
              <a:spcAft>
                <a:spcPct val="0"/>
              </a:spcAft>
              <a:tabLst>
                <a:tab pos="1371600" algn="l"/>
              </a:tabLst>
              <a:defRPr sz="2400">
                <a:solidFill>
                  <a:schemeClr val="tx1"/>
                </a:solidFill>
                <a:latin typeface="Times New Roman" charset="0"/>
              </a:defRPr>
            </a:lvl7pPr>
            <a:lvl8pPr fontAlgn="base">
              <a:spcBef>
                <a:spcPct val="0"/>
              </a:spcBef>
              <a:spcAft>
                <a:spcPct val="0"/>
              </a:spcAft>
              <a:tabLst>
                <a:tab pos="1371600" algn="l"/>
              </a:tabLst>
              <a:defRPr sz="2400">
                <a:solidFill>
                  <a:schemeClr val="tx1"/>
                </a:solidFill>
                <a:latin typeface="Times New Roman" charset="0"/>
              </a:defRPr>
            </a:lvl8pPr>
            <a:lvl9pPr fontAlgn="base">
              <a:spcBef>
                <a:spcPct val="0"/>
              </a:spcBef>
              <a:spcAft>
                <a:spcPct val="0"/>
              </a:spcAft>
              <a:tabLst>
                <a:tab pos="1371600" algn="l"/>
              </a:tabLst>
              <a:defRPr sz="2400">
                <a:solidFill>
                  <a:schemeClr val="tx1"/>
                </a:solidFill>
                <a:latin typeface="Times New Roman" charset="0"/>
              </a:defRPr>
            </a:lvl9pPr>
          </a:lstStyle>
          <a:p>
            <a:pPr lvl="1"/>
            <a:r>
              <a:rPr lang="en-US" altLang="en-US" sz="2800">
                <a:solidFill>
                  <a:srgbClr val="006600"/>
                </a:solidFill>
                <a:latin typeface="Arial" charset="0"/>
              </a:rPr>
              <a:t>     Does altering amount of seatwork completed prior to assessment of content mastery constitute a modification or an accommodation?</a:t>
            </a:r>
          </a:p>
          <a:p>
            <a:pPr lvl="2">
              <a:spcBef>
                <a:spcPct val="20000"/>
              </a:spcBef>
              <a:buClr>
                <a:schemeClr val="accent2"/>
              </a:buClr>
              <a:buSzPct val="85000"/>
              <a:buFont typeface="Wingdings" pitchFamily="2" charset="2"/>
              <a:buChar char="n"/>
            </a:pPr>
            <a:r>
              <a:rPr lang="en-US" altLang="en-US" sz="2600" b="1">
                <a:latin typeface="Arial" charset="0"/>
              </a:rPr>
              <a:t>If I reduce practice, and now</a:t>
            </a:r>
          </a:p>
          <a:p>
            <a:pPr lvl="2">
              <a:buClr>
                <a:schemeClr val="accent2"/>
              </a:buClr>
              <a:buSzPct val="85000"/>
              <a:buFont typeface="Wingdings" pitchFamily="2" charset="2"/>
              <a:buNone/>
            </a:pPr>
            <a:r>
              <a:rPr lang="en-US" altLang="en-US" sz="2600" b="1">
                <a:latin typeface="Arial" charset="0"/>
              </a:rPr>
              <a:t>	student can’t demonstrate</a:t>
            </a:r>
          </a:p>
          <a:p>
            <a:pPr lvl="2">
              <a:buClr>
                <a:schemeClr val="accent2"/>
              </a:buClr>
              <a:buSzPct val="85000"/>
              <a:buFont typeface="Wingdings" pitchFamily="2" charset="2"/>
              <a:buNone/>
            </a:pPr>
            <a:r>
              <a:rPr lang="en-US" altLang="en-US" sz="2600" b="1">
                <a:latin typeface="Arial" charset="0"/>
              </a:rPr>
              <a:t>	mastery? </a:t>
            </a:r>
          </a:p>
          <a:p>
            <a:pPr lvl="2">
              <a:buClr>
                <a:schemeClr val="accent2"/>
              </a:buClr>
              <a:buSzPct val="85000"/>
              <a:buFont typeface="Wingdings" pitchFamily="2" charset="2"/>
              <a:buChar char="n"/>
            </a:pPr>
            <a:r>
              <a:rPr lang="en-US" altLang="en-US" sz="2600" b="1">
                <a:latin typeface="Arial" charset="0"/>
              </a:rPr>
              <a:t>If I reduce practice and </a:t>
            </a:r>
          </a:p>
          <a:p>
            <a:pPr lvl="1">
              <a:buClr>
                <a:schemeClr val="accent2"/>
              </a:buClr>
              <a:buSzPct val="85000"/>
              <a:buFont typeface="Wingdings" pitchFamily="2" charset="2"/>
              <a:buNone/>
            </a:pPr>
            <a:r>
              <a:rPr lang="en-US" altLang="en-US" sz="2600" b="1">
                <a:latin typeface="Arial" charset="0"/>
              </a:rPr>
              <a:t>		student can still demonstrate</a:t>
            </a:r>
          </a:p>
          <a:p>
            <a:pPr lvl="1">
              <a:buClr>
                <a:schemeClr val="accent2"/>
              </a:buClr>
              <a:buSzPct val="85000"/>
              <a:buFont typeface="Wingdings" pitchFamily="2" charset="2"/>
              <a:buNone/>
            </a:pPr>
            <a:r>
              <a:rPr lang="en-US" altLang="en-US" sz="2600" b="1">
                <a:latin typeface="Arial" charset="0"/>
              </a:rPr>
              <a:t>       	mastery?</a:t>
            </a:r>
          </a:p>
        </p:txBody>
      </p:sp>
    </p:spTree>
    <p:extLst>
      <p:ext uri="{BB962C8B-B14F-4D97-AF65-F5344CB8AC3E}">
        <p14:creationId xmlns:p14="http://schemas.microsoft.com/office/powerpoint/2010/main" xmlns="" val="27162156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Text Box 3"/>
          <p:cNvSpPr txBox="1">
            <a:spLocks noChangeArrowheads="1"/>
          </p:cNvSpPr>
          <p:nvPr/>
        </p:nvSpPr>
        <p:spPr bwMode="auto">
          <a:xfrm>
            <a:off x="1752600" y="2286000"/>
            <a:ext cx="6248400" cy="29845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b="1">
                <a:cs typeface="Times New Roman" charset="0"/>
              </a:rPr>
              <a:t>Time *</a:t>
            </a:r>
          </a:p>
          <a:p>
            <a:pPr algn="l">
              <a:spcBef>
                <a:spcPct val="50000"/>
              </a:spcBef>
            </a:pPr>
            <a:r>
              <a:rPr lang="en-US" altLang="en-US" sz="2200">
                <a:cs typeface="Times New Roman" charset="0"/>
              </a:rPr>
              <a:t>Adapt the time allotted and allowed for learning, task completion, or testing.</a:t>
            </a:r>
            <a:endParaRPr lang="en-US" altLang="en-US" sz="2200"/>
          </a:p>
          <a:p>
            <a:pPr algn="l">
              <a:spcBef>
                <a:spcPct val="50000"/>
              </a:spcBef>
            </a:pPr>
            <a:r>
              <a:rPr lang="en-US" altLang="en-US" sz="2200" i="1">
                <a:cs typeface="Times New Roman" charset="0"/>
              </a:rPr>
              <a:t>For example:</a:t>
            </a:r>
            <a:endParaRPr lang="en-US" altLang="en-US" sz="2200">
              <a:cs typeface="Times New Roman" charset="0"/>
            </a:endParaRPr>
          </a:p>
          <a:p>
            <a:pPr algn="l">
              <a:spcBef>
                <a:spcPct val="50000"/>
              </a:spcBef>
            </a:pPr>
            <a:r>
              <a:rPr lang="en-US" altLang="en-US" sz="2200">
                <a:cs typeface="Times New Roman" charset="0"/>
              </a:rPr>
              <a:t>Individualize a timeline for completing a task; pace learning differently (increase or decrease) for some learners.</a:t>
            </a:r>
            <a:r>
              <a:rPr lang="en-US" altLang="en-US" sz="2200"/>
              <a:t> </a:t>
            </a:r>
          </a:p>
        </p:txBody>
      </p:sp>
      <p:sp>
        <p:nvSpPr>
          <p:cNvPr id="186372" name="Rectangle 4"/>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39353819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8"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51814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518147"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518149" name="Text Box 5"/>
          <p:cNvSpPr txBox="1">
            <a:spLocks noChangeArrowheads="1"/>
          </p:cNvSpPr>
          <p:nvPr/>
        </p:nvSpPr>
        <p:spPr bwMode="auto">
          <a:xfrm>
            <a:off x="914400" y="1830388"/>
            <a:ext cx="7391400" cy="4075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a:buSzPct val="125000"/>
              <a:buFont typeface="Wingdings" pitchFamily="2" charset="2"/>
              <a:buChar char="§"/>
            </a:pPr>
            <a:r>
              <a:rPr lang="en-US" altLang="en-US" sz="2800">
                <a:solidFill>
                  <a:srgbClr val="006600"/>
                </a:solidFill>
                <a:latin typeface="Arial" charset="0"/>
              </a:rPr>
              <a:t>Does giving more time to complete an assignment or take a test result in a lowering of a standard?</a:t>
            </a:r>
          </a:p>
          <a:p>
            <a:pPr lvl="1">
              <a:buSzPct val="125000"/>
              <a:buFont typeface="Wingdings" pitchFamily="2" charset="2"/>
              <a:buChar char="§"/>
            </a:pPr>
            <a:r>
              <a:rPr lang="en-US" altLang="en-US" sz="2800">
                <a:solidFill>
                  <a:srgbClr val="006600"/>
                </a:solidFill>
                <a:latin typeface="Arial" charset="0"/>
              </a:rPr>
              <a:t>How should this be graded or evaluated?</a:t>
            </a:r>
          </a:p>
          <a:p>
            <a:pPr lvl="1">
              <a:buSzPct val="125000"/>
              <a:buFont typeface="Wingdings" pitchFamily="2" charset="2"/>
              <a:buChar char="§"/>
            </a:pPr>
            <a:r>
              <a:rPr lang="en-US" altLang="en-US" sz="2800">
                <a:solidFill>
                  <a:srgbClr val="006600"/>
                </a:solidFill>
                <a:latin typeface="Arial" charset="0"/>
              </a:rPr>
              <a:t>Is this practice a modification or an accommodation?</a:t>
            </a:r>
          </a:p>
          <a:p>
            <a:pPr lvl="1">
              <a:spcBef>
                <a:spcPct val="25000"/>
              </a:spcBef>
              <a:buClr>
                <a:schemeClr val="accent2"/>
              </a:buClr>
              <a:buSzPct val="85000"/>
              <a:buFont typeface="Wingdings" pitchFamily="2" charset="2"/>
              <a:buNone/>
            </a:pPr>
            <a:endParaRPr lang="en-US" altLang="en-US" sz="2600" b="1">
              <a:solidFill>
                <a:srgbClr val="006600"/>
              </a:solidFill>
              <a:latin typeface="Arial" charset="0"/>
            </a:endParaRPr>
          </a:p>
          <a:p>
            <a:pPr lvl="1">
              <a:spcBef>
                <a:spcPct val="25000"/>
              </a:spcBef>
              <a:buClr>
                <a:schemeClr val="accent2"/>
              </a:buClr>
              <a:buSzPct val="85000"/>
              <a:buFont typeface="Wingdings" pitchFamily="2" charset="2"/>
              <a:buNone/>
            </a:pPr>
            <a:r>
              <a:rPr lang="en-US" altLang="en-US" sz="2600" b="1">
                <a:latin typeface="Arial" charset="0"/>
              </a:rPr>
              <a:t>Discuss at your table</a:t>
            </a:r>
          </a:p>
        </p:txBody>
      </p:sp>
      <p:pic>
        <p:nvPicPr>
          <p:cNvPr id="518150"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916738" y="2514600"/>
            <a:ext cx="2227262"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509952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ltLang="en-US"/>
              <a:t>Diana Browning Wright, Teaching and Learning Trainings, 2005</a:t>
            </a:r>
          </a:p>
        </p:txBody>
      </p:sp>
      <p:sp>
        <p:nvSpPr>
          <p:cNvPr id="653314" name="Text Box 2"/>
          <p:cNvSpPr txBox="1">
            <a:spLocks noChangeArrowheads="1"/>
          </p:cNvSpPr>
          <p:nvPr/>
        </p:nvSpPr>
        <p:spPr bwMode="auto">
          <a:xfrm>
            <a:off x="1524000" y="1943100"/>
            <a:ext cx="7010400" cy="3789363"/>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Level of Support *</a:t>
            </a:r>
          </a:p>
          <a:p>
            <a:pPr algn="l"/>
            <a:endParaRPr lang="en-US" altLang="en-US" sz="2200"/>
          </a:p>
          <a:p>
            <a:pPr algn="l"/>
            <a:r>
              <a:rPr lang="en-US" altLang="en-US" sz="2200"/>
              <a:t>Increase the amount of personal assistance to keep the student on task or to reinforce or prompt use of specific skills. Enhance adult-student relationship; use physical space and environmental structure.</a:t>
            </a:r>
          </a:p>
          <a:p>
            <a:pPr algn="l"/>
            <a:endParaRPr lang="en-US" altLang="en-US" sz="2200" i="1"/>
          </a:p>
          <a:p>
            <a:pPr algn="l"/>
            <a:r>
              <a:rPr lang="en-US" altLang="en-US" sz="2200" i="1"/>
              <a:t>For example:</a:t>
            </a:r>
            <a:endParaRPr lang="en-US" altLang="en-US" sz="2200"/>
          </a:p>
          <a:p>
            <a:pPr algn="l"/>
            <a:r>
              <a:rPr lang="en-US" altLang="en-US" sz="2200"/>
              <a:t>Assign peer buddies, teaching assistants, peer tutors, or cross-age tutors.  Specify how to interact with the student or how to structure the environment. </a:t>
            </a:r>
          </a:p>
        </p:txBody>
      </p:sp>
      <p:sp>
        <p:nvSpPr>
          <p:cNvPr id="653316" name="Rectangle 4"/>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188923258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40"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7" name="Footer Placeholder 6"/>
          <p:cNvSpPr>
            <a:spLocks noGrp="1"/>
          </p:cNvSpPr>
          <p:nvPr>
            <p:ph type="ftr" sz="quarter" idx="11"/>
          </p:nvPr>
        </p:nvSpPr>
        <p:spPr/>
        <p:txBody>
          <a:bodyPr/>
          <a:lstStyle/>
          <a:p>
            <a:r>
              <a:rPr lang="en-US" altLang="en-US"/>
              <a:t>Diana Browning Wright, Teaching and Learning Trainings, 2005</a:t>
            </a:r>
          </a:p>
        </p:txBody>
      </p:sp>
      <p:sp>
        <p:nvSpPr>
          <p:cNvPr id="654338"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54339"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54341" name="Text Box 5"/>
          <p:cNvSpPr txBox="1">
            <a:spLocks noChangeArrowheads="1"/>
          </p:cNvSpPr>
          <p:nvPr/>
        </p:nvSpPr>
        <p:spPr bwMode="auto">
          <a:xfrm>
            <a:off x="914400" y="1936750"/>
            <a:ext cx="7391400" cy="4921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a:spcBef>
                <a:spcPct val="25000"/>
              </a:spcBef>
              <a:buClr>
                <a:srgbClr val="006600"/>
              </a:buClr>
              <a:buFont typeface="Wingdings" pitchFamily="2" charset="2"/>
              <a:buChar char="n"/>
            </a:pPr>
            <a:r>
              <a:rPr lang="en-US" altLang="en-US" b="1">
                <a:latin typeface="Arial" charset="0"/>
              </a:rPr>
              <a:t>Is this a common practice?</a:t>
            </a:r>
          </a:p>
          <a:p>
            <a:pPr lvl="1">
              <a:spcBef>
                <a:spcPct val="25000"/>
              </a:spcBef>
              <a:buClr>
                <a:srgbClr val="006600"/>
              </a:buClr>
              <a:buFont typeface="Wingdings" pitchFamily="2" charset="2"/>
              <a:buChar char="n"/>
            </a:pPr>
            <a:r>
              <a:rPr lang="en-US" altLang="en-US" b="1">
                <a:latin typeface="Arial" charset="0"/>
              </a:rPr>
              <a:t>Do students without disabilities often have this support?</a:t>
            </a:r>
          </a:p>
          <a:p>
            <a:pPr lvl="1">
              <a:spcBef>
                <a:spcPct val="25000"/>
              </a:spcBef>
              <a:buClr>
                <a:srgbClr val="006600"/>
              </a:buClr>
              <a:buFont typeface="Wingdings" pitchFamily="2" charset="2"/>
              <a:buChar char="n"/>
            </a:pPr>
            <a:r>
              <a:rPr lang="en-US" altLang="en-US" b="1">
                <a:latin typeface="Arial" charset="0"/>
              </a:rPr>
              <a:t>Do we use this too frequently or</a:t>
            </a:r>
          </a:p>
          <a:p>
            <a:pPr lvl="1">
              <a:spcBef>
                <a:spcPct val="25000"/>
              </a:spcBef>
              <a:buClr>
                <a:srgbClr val="006600"/>
              </a:buClr>
              <a:buFont typeface="Wingdings" pitchFamily="2" charset="2"/>
              <a:buNone/>
            </a:pPr>
            <a:r>
              <a:rPr lang="en-US" altLang="en-US" b="1">
                <a:latin typeface="Arial" charset="0"/>
              </a:rPr>
              <a:t>    	too little?</a:t>
            </a:r>
          </a:p>
          <a:p>
            <a:pPr lvl="1">
              <a:spcBef>
                <a:spcPct val="25000"/>
              </a:spcBef>
              <a:buClr>
                <a:srgbClr val="006600"/>
              </a:buClr>
              <a:buFont typeface="Wingdings" pitchFamily="2" charset="2"/>
              <a:buChar char="n"/>
            </a:pPr>
            <a:r>
              <a:rPr lang="en-US" altLang="en-US" b="1">
                <a:latin typeface="Arial" charset="0"/>
              </a:rPr>
              <a:t>Is this an accommodation?</a:t>
            </a:r>
          </a:p>
          <a:p>
            <a:pPr lvl="1">
              <a:spcBef>
                <a:spcPct val="25000"/>
              </a:spcBef>
              <a:buClr>
                <a:srgbClr val="006600"/>
              </a:buClr>
              <a:buFont typeface="Wingdings" pitchFamily="2" charset="2"/>
              <a:buNone/>
            </a:pPr>
            <a:r>
              <a:rPr lang="en-US" altLang="en-US" b="1">
                <a:latin typeface="Arial" charset="0"/>
              </a:rPr>
              <a:t>	If so, for what?</a:t>
            </a:r>
          </a:p>
          <a:p>
            <a:pPr lvl="1">
              <a:spcBef>
                <a:spcPct val="25000"/>
              </a:spcBef>
              <a:buClr>
                <a:srgbClr val="006600"/>
              </a:buClr>
              <a:buFont typeface="Wingdings" pitchFamily="2" charset="2"/>
              <a:buChar char="n"/>
            </a:pPr>
            <a:r>
              <a:rPr lang="en-US" altLang="en-US" b="1">
                <a:latin typeface="Arial" charset="0"/>
              </a:rPr>
              <a:t>Are we using one on one        paraeducators effectively?</a:t>
            </a:r>
          </a:p>
          <a:p>
            <a:pPr lvl="1">
              <a:spcBef>
                <a:spcPct val="25000"/>
              </a:spcBef>
              <a:buClr>
                <a:schemeClr val="accent2"/>
              </a:buClr>
              <a:buSzPct val="85000"/>
              <a:buFont typeface="Wingdings" pitchFamily="2" charset="2"/>
              <a:buNone/>
            </a:pPr>
            <a:endParaRPr lang="en-US" altLang="en-US" b="1">
              <a:solidFill>
                <a:srgbClr val="CC0000"/>
              </a:solidFill>
              <a:latin typeface="Arial" charset="0"/>
            </a:endParaRPr>
          </a:p>
          <a:p>
            <a:pPr lvl="1">
              <a:spcBef>
                <a:spcPct val="25000"/>
              </a:spcBef>
              <a:buClr>
                <a:schemeClr val="accent2"/>
              </a:buClr>
              <a:buSzPct val="85000"/>
              <a:buFont typeface="Wingdings" pitchFamily="2" charset="2"/>
              <a:buNone/>
            </a:pPr>
            <a:endParaRPr lang="en-US" altLang="en-US" sz="2800" b="1">
              <a:latin typeface="Arial" charset="0"/>
            </a:endParaRPr>
          </a:p>
        </p:txBody>
      </p:sp>
      <p:pic>
        <p:nvPicPr>
          <p:cNvPr id="654342"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0574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0277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762000" y="-152400"/>
            <a:ext cx="7467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ltLang="en-US" sz="4000" b="1" dirty="0">
              <a:solidFill>
                <a:srgbClr val="CC0000"/>
              </a:solidFill>
              <a:cs typeface="Times New Roman" charset="0"/>
            </a:endParaRPr>
          </a:p>
          <a:p>
            <a:endParaRPr lang="en-US" altLang="en-US" sz="4000" dirty="0">
              <a:solidFill>
                <a:srgbClr val="CC0000"/>
              </a:solidFill>
              <a:cs typeface="Times New Roman" charset="0"/>
            </a:endParaRPr>
          </a:p>
          <a:p>
            <a:r>
              <a:rPr lang="en-US" altLang="en-US" sz="3700" b="1" dirty="0">
                <a:solidFill>
                  <a:srgbClr val="CC0000"/>
                </a:solidFill>
                <a:cs typeface="Times New Roman" charset="0"/>
              </a:rPr>
              <a:t> </a:t>
            </a:r>
            <a:r>
              <a:rPr lang="en-US" altLang="en-US" sz="3700" b="1" u="sng" dirty="0">
                <a:solidFill>
                  <a:srgbClr val="CC0000"/>
                </a:solidFill>
                <a:cs typeface="Times New Roman" charset="0"/>
              </a:rPr>
              <a:t>Accommodations/Modifications</a:t>
            </a:r>
            <a:r>
              <a:rPr lang="en-US" altLang="en-US" sz="4000" dirty="0">
                <a:solidFill>
                  <a:srgbClr val="CC0000"/>
                </a:solidFill>
              </a:rPr>
              <a:t> </a:t>
            </a:r>
          </a:p>
        </p:txBody>
      </p:sp>
      <p:sp>
        <p:nvSpPr>
          <p:cNvPr id="176132" name="Text Box 4"/>
          <p:cNvSpPr txBox="1">
            <a:spLocks noChangeArrowheads="1"/>
          </p:cNvSpPr>
          <p:nvPr/>
        </p:nvSpPr>
        <p:spPr bwMode="auto">
          <a:xfrm>
            <a:off x="1273628" y="2895600"/>
            <a:ext cx="6879771" cy="2462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b="1" dirty="0" smtClean="0">
                <a:solidFill>
                  <a:srgbClr val="006600"/>
                </a:solidFill>
              </a:rPr>
              <a:t>Review </a:t>
            </a:r>
            <a:r>
              <a:rPr lang="en-US" altLang="en-US" sz="2800" b="1" dirty="0">
                <a:solidFill>
                  <a:srgbClr val="006600"/>
                </a:solidFill>
              </a:rPr>
              <a:t>Terms &amp; </a:t>
            </a:r>
            <a:r>
              <a:rPr lang="en-US" altLang="en-US" sz="2800" b="1" dirty="0" smtClean="0">
                <a:solidFill>
                  <a:srgbClr val="006600"/>
                </a:solidFill>
              </a:rPr>
              <a:t>Concepts:</a:t>
            </a:r>
            <a:r>
              <a:rPr lang="en-US" altLang="en-US" sz="2800" b="1" dirty="0">
                <a:solidFill>
                  <a:srgbClr val="006600"/>
                </a:solidFill>
              </a:rPr>
              <a:t/>
            </a:r>
            <a:br>
              <a:rPr lang="en-US" altLang="en-US" sz="2800" b="1" dirty="0">
                <a:solidFill>
                  <a:srgbClr val="006600"/>
                </a:solidFill>
              </a:rPr>
            </a:br>
            <a:r>
              <a:rPr lang="en-US" altLang="en-US" sz="2800" dirty="0">
                <a:solidFill>
                  <a:srgbClr val="003300"/>
                </a:solidFill>
              </a:rPr>
              <a:t>	Accommodations</a:t>
            </a:r>
            <a:br>
              <a:rPr lang="en-US" altLang="en-US" sz="2800" dirty="0">
                <a:solidFill>
                  <a:srgbClr val="003300"/>
                </a:solidFill>
              </a:rPr>
            </a:br>
            <a:r>
              <a:rPr lang="en-US" altLang="en-US" sz="2800" dirty="0">
                <a:solidFill>
                  <a:srgbClr val="003300"/>
                </a:solidFill>
              </a:rPr>
              <a:t>	Modifications</a:t>
            </a:r>
            <a:br>
              <a:rPr lang="en-US" altLang="en-US" sz="2800" dirty="0">
                <a:solidFill>
                  <a:srgbClr val="003300"/>
                </a:solidFill>
              </a:rPr>
            </a:br>
            <a:r>
              <a:rPr lang="en-US" altLang="en-US" sz="2800" dirty="0">
                <a:solidFill>
                  <a:srgbClr val="003300"/>
                </a:solidFill>
              </a:rPr>
              <a:t>	</a:t>
            </a:r>
            <a:r>
              <a:rPr lang="en-US" altLang="en-US" sz="2800" dirty="0" smtClean="0">
                <a:solidFill>
                  <a:srgbClr val="003300"/>
                </a:solidFill>
              </a:rPr>
              <a:t>Instruction/Effective Instruction</a:t>
            </a:r>
          </a:p>
          <a:p>
            <a:pPr algn="l">
              <a:spcBef>
                <a:spcPct val="50000"/>
              </a:spcBef>
            </a:pPr>
            <a:endParaRPr lang="en-US" altLang="en-US" sz="2800" dirty="0" smtClean="0">
              <a:solidFill>
                <a:srgbClr val="003300"/>
              </a:solidFill>
            </a:endParaRPr>
          </a:p>
        </p:txBody>
      </p:sp>
    </p:spTree>
    <p:extLst>
      <p:ext uri="{BB962C8B-B14F-4D97-AF65-F5344CB8AC3E}">
        <p14:creationId xmlns:p14="http://schemas.microsoft.com/office/powerpoint/2010/main" xmlns="" val="49007994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Text Box 2"/>
          <p:cNvSpPr txBox="1">
            <a:spLocks noChangeArrowheads="1"/>
          </p:cNvSpPr>
          <p:nvPr/>
        </p:nvSpPr>
        <p:spPr bwMode="auto">
          <a:xfrm>
            <a:off x="1752600" y="2286000"/>
            <a:ext cx="6248400" cy="34544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Input *</a:t>
            </a:r>
          </a:p>
          <a:p>
            <a:pPr algn="l"/>
            <a:endParaRPr lang="en-US" altLang="en-US" sz="2200">
              <a:cs typeface="Times New Roman" charset="0"/>
            </a:endParaRPr>
          </a:p>
          <a:p>
            <a:pPr algn="l"/>
            <a:r>
              <a:rPr lang="en-US" altLang="en-US" sz="2200">
                <a:cs typeface="Times New Roman" charset="0"/>
              </a:rPr>
              <a:t>Adapt the way instruction is delivered to the learner.</a:t>
            </a:r>
          </a:p>
          <a:p>
            <a:pPr algn="l"/>
            <a:endParaRPr lang="en-US" altLang="en-US" sz="2200">
              <a:cs typeface="Times New Roman" charset="0"/>
            </a:endParaRPr>
          </a:p>
          <a:p>
            <a:pPr algn="l"/>
            <a:r>
              <a:rPr lang="en-US" altLang="en-US" sz="2200" i="1"/>
              <a:t>For example:</a:t>
            </a:r>
          </a:p>
          <a:p>
            <a:pPr algn="l"/>
            <a:r>
              <a:rPr lang="en-US" altLang="en-US" sz="2200">
                <a:cs typeface="Times New Roman" charset="0"/>
              </a:rPr>
              <a:t>Use different visual aids, enlarge text, plan more concrete examples, provide hands-on activities, place students in cooperative groups, pre-teach key concepts or terms before the lesson.</a:t>
            </a:r>
            <a:r>
              <a:rPr lang="en-US" altLang="en-US" sz="2200"/>
              <a:t> </a:t>
            </a:r>
          </a:p>
        </p:txBody>
      </p:sp>
      <p:sp>
        <p:nvSpPr>
          <p:cNvPr id="655364" name="Rectangle 4"/>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4131411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2"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693250"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93251"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93253" name="Text Box 5"/>
          <p:cNvSpPr txBox="1">
            <a:spLocks noChangeArrowheads="1"/>
          </p:cNvSpPr>
          <p:nvPr/>
        </p:nvSpPr>
        <p:spPr bwMode="auto">
          <a:xfrm>
            <a:off x="914400" y="1447800"/>
            <a:ext cx="7391400" cy="446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endParaRPr lang="en-US" altLang="en-US" sz="2600" b="1">
              <a:latin typeface="Arial" charset="0"/>
            </a:endParaRPr>
          </a:p>
          <a:p>
            <a:pPr lvl="1">
              <a:spcBef>
                <a:spcPct val="25000"/>
              </a:spcBef>
              <a:buClr>
                <a:schemeClr val="accent2"/>
              </a:buClr>
              <a:buSzPct val="85000"/>
              <a:buFont typeface="Wingdings" pitchFamily="2" charset="2"/>
              <a:buChar char="n"/>
            </a:pPr>
            <a:r>
              <a:rPr lang="en-US" altLang="en-US" sz="2600" b="1">
                <a:latin typeface="Arial" charset="0"/>
              </a:rPr>
              <a:t>Discuss at your table</a:t>
            </a:r>
          </a:p>
          <a:p>
            <a:pPr lvl="1">
              <a:spcBef>
                <a:spcPct val="25000"/>
              </a:spcBef>
              <a:buClr>
                <a:schemeClr val="accent2"/>
              </a:buClr>
              <a:buSzPct val="85000"/>
              <a:buFont typeface="Wingdings" pitchFamily="2" charset="2"/>
              <a:buChar char="n"/>
            </a:pPr>
            <a:r>
              <a:rPr lang="en-US" altLang="en-US" sz="2600" b="1">
                <a:latin typeface="Arial" charset="0"/>
              </a:rPr>
              <a:t>Is Input an accommodation or</a:t>
            </a:r>
          </a:p>
          <a:p>
            <a:pPr lvl="1">
              <a:spcBef>
                <a:spcPct val="25000"/>
              </a:spcBef>
              <a:buClr>
                <a:schemeClr val="accent2"/>
              </a:buClr>
              <a:buSzPct val="85000"/>
              <a:buFont typeface="Wingdings" pitchFamily="2" charset="2"/>
              <a:buNone/>
            </a:pPr>
            <a:r>
              <a:rPr lang="en-US" altLang="en-US" sz="2600" b="1">
                <a:latin typeface="Arial" charset="0"/>
              </a:rPr>
              <a:t>	modification?</a:t>
            </a:r>
          </a:p>
          <a:p>
            <a:pPr lvl="1">
              <a:spcBef>
                <a:spcPct val="25000"/>
              </a:spcBef>
              <a:buClr>
                <a:schemeClr val="accent2"/>
              </a:buClr>
              <a:buSzPct val="85000"/>
              <a:buFont typeface="Wingdings" pitchFamily="2" charset="2"/>
              <a:buNone/>
            </a:pPr>
            <a:endParaRPr lang="en-US" altLang="en-US" sz="2600" b="1">
              <a:latin typeface="Arial" charset="0"/>
            </a:endParaRPr>
          </a:p>
          <a:p>
            <a:pPr lvl="1">
              <a:spcBef>
                <a:spcPct val="25000"/>
              </a:spcBef>
              <a:buClr>
                <a:schemeClr val="accent2"/>
              </a:buClr>
              <a:buSzPct val="85000"/>
              <a:buFont typeface="Wingdings" pitchFamily="2" charset="2"/>
              <a:buNone/>
            </a:pPr>
            <a:r>
              <a:rPr lang="en-US" altLang="en-US" sz="2600" b="1">
                <a:latin typeface="Arial" charset="0"/>
              </a:rPr>
              <a:t>What is more effective: pre-teaching</a:t>
            </a:r>
          </a:p>
          <a:p>
            <a:pPr lvl="1">
              <a:spcBef>
                <a:spcPct val="25000"/>
              </a:spcBef>
              <a:buClr>
                <a:schemeClr val="accent2"/>
              </a:buClr>
              <a:buSzPct val="85000"/>
              <a:buFont typeface="Wingdings" pitchFamily="2" charset="2"/>
              <a:buNone/>
            </a:pPr>
            <a:r>
              <a:rPr lang="en-US" altLang="en-US" sz="2600" b="1">
                <a:latin typeface="Arial" charset="0"/>
              </a:rPr>
              <a:t>or re-teaching?</a:t>
            </a:r>
          </a:p>
          <a:p>
            <a:pPr lvl="1">
              <a:spcBef>
                <a:spcPct val="25000"/>
              </a:spcBef>
              <a:buClr>
                <a:schemeClr val="accent2"/>
              </a:buClr>
              <a:buSzPct val="85000"/>
              <a:buFont typeface="Wingdings" pitchFamily="2" charset="2"/>
              <a:buNone/>
            </a:pPr>
            <a:endParaRPr lang="en-US" altLang="en-US" sz="2600" b="1">
              <a:latin typeface="Arial" charset="0"/>
            </a:endParaRPr>
          </a:p>
          <a:p>
            <a:pPr lvl="1">
              <a:spcBef>
                <a:spcPct val="25000"/>
              </a:spcBef>
              <a:buClr>
                <a:schemeClr val="accent2"/>
              </a:buClr>
              <a:buSzPct val="85000"/>
              <a:buFont typeface="Wingdings" pitchFamily="2" charset="2"/>
              <a:buNone/>
            </a:pPr>
            <a:endParaRPr lang="en-US" altLang="en-US" sz="2600" b="1">
              <a:latin typeface="Arial" charset="0"/>
            </a:endParaRPr>
          </a:p>
        </p:txBody>
      </p:sp>
      <p:pic>
        <p:nvPicPr>
          <p:cNvPr id="693254"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0574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49155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56387" name="Text Box 3"/>
          <p:cNvSpPr txBox="1">
            <a:spLocks noChangeArrowheads="1"/>
          </p:cNvSpPr>
          <p:nvPr/>
        </p:nvSpPr>
        <p:spPr bwMode="auto">
          <a:xfrm>
            <a:off x="1295400" y="617220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56388" name="Text Box 4"/>
          <p:cNvSpPr txBox="1">
            <a:spLocks noChangeArrowheads="1"/>
          </p:cNvSpPr>
          <p:nvPr/>
        </p:nvSpPr>
        <p:spPr bwMode="auto">
          <a:xfrm>
            <a:off x="1295400" y="1914525"/>
            <a:ext cx="7086600" cy="237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tabLst>
                <a:tab pos="457200" algn="l"/>
              </a:tabLst>
              <a:defRPr sz="2400">
                <a:solidFill>
                  <a:schemeClr val="tx1"/>
                </a:solidFill>
                <a:latin typeface="Times New Roman" charset="0"/>
              </a:defRPr>
            </a:lvl1pPr>
            <a:lvl2pPr marL="1028700" indent="-400050" algn="l">
              <a:tabLst>
                <a:tab pos="457200" algn="l"/>
              </a:tabLst>
              <a:defRPr sz="2400">
                <a:solidFill>
                  <a:schemeClr val="tx1"/>
                </a:solidFill>
                <a:latin typeface="Times New Roman" charset="0"/>
              </a:defRPr>
            </a:lvl2pPr>
            <a:lvl3pPr marL="1143000" algn="l">
              <a:tabLst>
                <a:tab pos="457200" algn="l"/>
              </a:tabLst>
              <a:defRPr sz="2400">
                <a:solidFill>
                  <a:schemeClr val="tx1"/>
                </a:solidFill>
                <a:latin typeface="Times New Roman" charset="0"/>
              </a:defRPr>
            </a:lvl3pPr>
            <a:lvl4pPr algn="l">
              <a:tabLst>
                <a:tab pos="457200" algn="l"/>
              </a:tabLst>
              <a:defRPr sz="2400">
                <a:solidFill>
                  <a:schemeClr val="tx1"/>
                </a:solidFill>
                <a:latin typeface="Times New Roman" charset="0"/>
              </a:defRPr>
            </a:lvl4pPr>
            <a:lvl5pPr algn="l">
              <a:tabLst>
                <a:tab pos="457200" algn="l"/>
              </a:tabLst>
              <a:defRPr sz="2400">
                <a:solidFill>
                  <a:schemeClr val="tx1"/>
                </a:solidFill>
                <a:latin typeface="Times New Roman" charset="0"/>
              </a:defRPr>
            </a:lvl5pPr>
            <a:lvl6pPr fontAlgn="base">
              <a:spcBef>
                <a:spcPct val="0"/>
              </a:spcBef>
              <a:spcAft>
                <a:spcPct val="0"/>
              </a:spcAft>
              <a:tabLst>
                <a:tab pos="457200" algn="l"/>
              </a:tabLst>
              <a:defRPr sz="2400">
                <a:solidFill>
                  <a:schemeClr val="tx1"/>
                </a:solidFill>
                <a:latin typeface="Times New Roman" charset="0"/>
              </a:defRPr>
            </a:lvl6pPr>
            <a:lvl7pPr fontAlgn="base">
              <a:spcBef>
                <a:spcPct val="0"/>
              </a:spcBef>
              <a:spcAft>
                <a:spcPct val="0"/>
              </a:spcAft>
              <a:tabLst>
                <a:tab pos="457200" algn="l"/>
              </a:tabLst>
              <a:defRPr sz="2400">
                <a:solidFill>
                  <a:schemeClr val="tx1"/>
                </a:solidFill>
                <a:latin typeface="Times New Roman" charset="0"/>
              </a:defRPr>
            </a:lvl7pPr>
            <a:lvl8pPr fontAlgn="base">
              <a:spcBef>
                <a:spcPct val="0"/>
              </a:spcBef>
              <a:spcAft>
                <a:spcPct val="0"/>
              </a:spcAft>
              <a:tabLst>
                <a:tab pos="457200" algn="l"/>
              </a:tabLst>
              <a:defRPr sz="2400">
                <a:solidFill>
                  <a:schemeClr val="tx1"/>
                </a:solidFill>
                <a:latin typeface="Times New Roman" charset="0"/>
              </a:defRPr>
            </a:lvl8pPr>
            <a:lvl9pPr fontAlgn="base">
              <a:spcBef>
                <a:spcPct val="0"/>
              </a:spcBef>
              <a:spcAft>
                <a:spcPct val="0"/>
              </a:spcAft>
              <a:tabLst>
                <a:tab pos="457200" algn="l"/>
              </a:tabLst>
              <a:defRPr sz="2400">
                <a:solidFill>
                  <a:schemeClr val="tx1"/>
                </a:solidFill>
                <a:latin typeface="Times New Roman" charset="0"/>
              </a:defRPr>
            </a:lvl9pPr>
          </a:lstStyle>
          <a:p>
            <a:pPr>
              <a:spcBef>
                <a:spcPct val="25000"/>
              </a:spcBef>
              <a:buClr>
                <a:schemeClr val="accent2"/>
              </a:buClr>
              <a:buSzPct val="85000"/>
              <a:buFont typeface="Wingdings" pitchFamily="2" charset="2"/>
              <a:buChar char="n"/>
            </a:pPr>
            <a:r>
              <a:rPr lang="en-US" altLang="en-US" sz="2600">
                <a:latin typeface="Arial" charset="0"/>
              </a:rPr>
              <a:t>Use strategies and scaffolds</a:t>
            </a:r>
          </a:p>
          <a:p>
            <a:pPr lvl="1">
              <a:spcBef>
                <a:spcPct val="25000"/>
              </a:spcBef>
              <a:buClr>
                <a:schemeClr val="folHlink"/>
              </a:buClr>
              <a:buSzPct val="85000"/>
              <a:buFont typeface="Wingdings" pitchFamily="2" charset="2"/>
              <a:buChar char="n"/>
            </a:pPr>
            <a:r>
              <a:rPr lang="en-US" altLang="en-US" sz="2600">
                <a:latin typeface="Arial" charset="0"/>
              </a:rPr>
              <a:t>To accommodate diverse learners.</a:t>
            </a:r>
          </a:p>
          <a:p>
            <a:pPr>
              <a:spcBef>
                <a:spcPct val="25000"/>
              </a:spcBef>
              <a:buClr>
                <a:schemeClr val="accent2"/>
              </a:buClr>
              <a:buSzPct val="85000"/>
              <a:buFont typeface="Wingdings" pitchFamily="2" charset="2"/>
              <a:buChar char="n"/>
            </a:pPr>
            <a:r>
              <a:rPr lang="en-US" altLang="en-US" sz="2600">
                <a:latin typeface="Arial" charset="0"/>
              </a:rPr>
              <a:t>Accommodation during INPUT</a:t>
            </a:r>
          </a:p>
          <a:p>
            <a:pPr lvl="1">
              <a:spcBef>
                <a:spcPct val="25000"/>
              </a:spcBef>
              <a:buClr>
                <a:schemeClr val="folHlink"/>
              </a:buClr>
              <a:buSzPct val="85000"/>
              <a:buFont typeface="Wingdings" pitchFamily="2" charset="2"/>
              <a:buChar char="n"/>
            </a:pPr>
            <a:r>
              <a:rPr lang="en-US" altLang="en-US" sz="2600">
                <a:latin typeface="Arial" charset="0"/>
              </a:rPr>
              <a:t>A service or support to help fully access the subject matter and instruction. </a:t>
            </a:r>
          </a:p>
        </p:txBody>
      </p:sp>
      <p:sp>
        <p:nvSpPr>
          <p:cNvPr id="656389" name="Text Box 5"/>
          <p:cNvSpPr txBox="1">
            <a:spLocks noChangeArrowheads="1"/>
          </p:cNvSpPr>
          <p:nvPr/>
        </p:nvSpPr>
        <p:spPr bwMode="auto">
          <a:xfrm>
            <a:off x="1219200" y="914400"/>
            <a:ext cx="7696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a:solidFill>
                  <a:srgbClr val="CC0000"/>
                </a:solidFill>
              </a:rPr>
              <a:t>Input Enhancement</a:t>
            </a:r>
          </a:p>
        </p:txBody>
      </p:sp>
      <p:grpSp>
        <p:nvGrpSpPr>
          <p:cNvPr id="656390" name="Group 6"/>
          <p:cNvGrpSpPr>
            <a:grpSpLocks/>
          </p:cNvGrpSpPr>
          <p:nvPr/>
        </p:nvGrpSpPr>
        <p:grpSpPr bwMode="auto">
          <a:xfrm>
            <a:off x="6934200" y="609600"/>
            <a:ext cx="1758950" cy="1670050"/>
            <a:chOff x="2880" y="2496"/>
            <a:chExt cx="1108" cy="1052"/>
          </a:xfrm>
        </p:grpSpPr>
        <p:pic>
          <p:nvPicPr>
            <p:cNvPr id="656391" name="Picture 7" descr="BD09341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56392" name="AutoShape 8"/>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pic>
        <p:nvPicPr>
          <p:cNvPr id="656393" name="Picture 9" descr="j010585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787900"/>
            <a:ext cx="2068513" cy="2070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10357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1219200" y="1838325"/>
            <a:ext cx="4572000"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463550" algn="l"/>
              </a:tabLst>
              <a:defRPr sz="2400">
                <a:solidFill>
                  <a:schemeClr val="tx1"/>
                </a:solidFill>
                <a:latin typeface="Times New Roman" charset="0"/>
              </a:defRPr>
            </a:lvl1pPr>
            <a:lvl2pPr algn="l">
              <a:tabLst>
                <a:tab pos="463550" algn="l"/>
              </a:tabLst>
              <a:defRPr sz="2400">
                <a:solidFill>
                  <a:schemeClr val="tx1"/>
                </a:solidFill>
                <a:latin typeface="Times New Roman" charset="0"/>
              </a:defRPr>
            </a:lvl2pPr>
            <a:lvl3pPr algn="l">
              <a:tabLst>
                <a:tab pos="463550" algn="l"/>
              </a:tabLst>
              <a:defRPr sz="2400">
                <a:solidFill>
                  <a:schemeClr val="tx1"/>
                </a:solidFill>
                <a:latin typeface="Times New Roman" charset="0"/>
              </a:defRPr>
            </a:lvl3pPr>
            <a:lvl4pPr algn="l">
              <a:tabLst>
                <a:tab pos="463550" algn="l"/>
              </a:tabLst>
              <a:defRPr sz="2400">
                <a:solidFill>
                  <a:schemeClr val="tx1"/>
                </a:solidFill>
                <a:latin typeface="Times New Roman" charset="0"/>
              </a:defRPr>
            </a:lvl4pPr>
            <a:lvl5pPr algn="l">
              <a:tabLst>
                <a:tab pos="463550" algn="l"/>
              </a:tabLst>
              <a:defRPr sz="2400">
                <a:solidFill>
                  <a:schemeClr val="tx1"/>
                </a:solidFill>
                <a:latin typeface="Times New Roman" charset="0"/>
              </a:defRPr>
            </a:lvl5pPr>
            <a:lvl6pPr fontAlgn="base">
              <a:spcBef>
                <a:spcPct val="0"/>
              </a:spcBef>
              <a:spcAft>
                <a:spcPct val="0"/>
              </a:spcAft>
              <a:tabLst>
                <a:tab pos="463550" algn="l"/>
              </a:tabLst>
              <a:defRPr sz="2400">
                <a:solidFill>
                  <a:schemeClr val="tx1"/>
                </a:solidFill>
                <a:latin typeface="Times New Roman" charset="0"/>
              </a:defRPr>
            </a:lvl6pPr>
            <a:lvl7pPr fontAlgn="base">
              <a:spcBef>
                <a:spcPct val="0"/>
              </a:spcBef>
              <a:spcAft>
                <a:spcPct val="0"/>
              </a:spcAft>
              <a:tabLst>
                <a:tab pos="463550" algn="l"/>
              </a:tabLst>
              <a:defRPr sz="2400">
                <a:solidFill>
                  <a:schemeClr val="tx1"/>
                </a:solidFill>
                <a:latin typeface="Times New Roman" charset="0"/>
              </a:defRPr>
            </a:lvl7pPr>
            <a:lvl8pPr fontAlgn="base">
              <a:spcBef>
                <a:spcPct val="0"/>
              </a:spcBef>
              <a:spcAft>
                <a:spcPct val="0"/>
              </a:spcAft>
              <a:tabLst>
                <a:tab pos="463550" algn="l"/>
              </a:tabLst>
              <a:defRPr sz="2400">
                <a:solidFill>
                  <a:schemeClr val="tx1"/>
                </a:solidFill>
                <a:latin typeface="Times New Roman" charset="0"/>
              </a:defRPr>
            </a:lvl8pPr>
            <a:lvl9pPr fontAlgn="base">
              <a:spcBef>
                <a:spcPct val="0"/>
              </a:spcBef>
              <a:spcAft>
                <a:spcPct val="0"/>
              </a:spcAft>
              <a:tabLst>
                <a:tab pos="463550" algn="l"/>
              </a:tabLst>
              <a:defRPr sz="2400">
                <a:solidFill>
                  <a:schemeClr val="tx1"/>
                </a:solidFill>
                <a:latin typeface="Times New Roman" charset="0"/>
              </a:defRPr>
            </a:lvl9pPr>
          </a:lstStyle>
          <a:p>
            <a:r>
              <a:rPr lang="en-US" altLang="en-US" sz="2600" b="1">
                <a:solidFill>
                  <a:srgbClr val="008000"/>
                </a:solidFill>
                <a:latin typeface="Arial" charset="0"/>
              </a:rPr>
              <a:t>Using graphic organizers when teaching content…</a:t>
            </a:r>
            <a:endParaRPr lang="en-US" altLang="en-US" sz="2600">
              <a:solidFill>
                <a:srgbClr val="008000"/>
              </a:solidFill>
              <a:latin typeface="Arial" charset="0"/>
            </a:endParaRPr>
          </a:p>
          <a:p>
            <a:pPr>
              <a:spcBef>
                <a:spcPct val="25000"/>
              </a:spcBef>
              <a:buClr>
                <a:schemeClr val="accent2"/>
              </a:buClr>
              <a:buSzPct val="85000"/>
              <a:buFont typeface="Wingdings" pitchFamily="2" charset="2"/>
              <a:buChar char="n"/>
            </a:pPr>
            <a:r>
              <a:rPr lang="en-US" altLang="en-US" sz="2600">
                <a:latin typeface="Arial" charset="0"/>
              </a:rPr>
              <a:t>	Organization of ideas is 	self-evident to students.</a:t>
            </a:r>
          </a:p>
          <a:p>
            <a:pPr>
              <a:spcBef>
                <a:spcPct val="25000"/>
              </a:spcBef>
              <a:buClr>
                <a:schemeClr val="accent2"/>
              </a:buClr>
              <a:buSzPct val="85000"/>
              <a:buFont typeface="Wingdings" pitchFamily="2" charset="2"/>
              <a:buChar char="n"/>
            </a:pPr>
            <a:r>
              <a:rPr lang="en-US" altLang="en-US" sz="2600">
                <a:latin typeface="Arial" charset="0"/>
              </a:rPr>
              <a:t>	Reduces information 	processing demands 	needed to understand new 	information.</a:t>
            </a:r>
          </a:p>
        </p:txBody>
      </p:sp>
      <p:pic>
        <p:nvPicPr>
          <p:cNvPr id="657411" name="Picture 3" descr="Graphic Organizer1"/>
          <p:cNvPicPr>
            <a:picLocks noChangeAspect="1" noChangeArrowheads="1"/>
          </p:cNvPicPr>
          <p:nvPr/>
        </p:nvPicPr>
        <p:blipFill>
          <a:blip r:embed="rId2" cstate="print">
            <a:extLst>
              <a:ext uri="{28A0092B-C50C-407E-A947-70E740481C1C}">
                <a14:useLocalDpi xmlns:a14="http://schemas.microsoft.com/office/drawing/2010/main" xmlns="" val="0"/>
              </a:ext>
            </a:extLst>
          </a:blip>
          <a:srcRect l="48769" t="6169" b="32320"/>
          <a:stretch>
            <a:fillRect/>
          </a:stretch>
        </p:blipFill>
        <p:spPr bwMode="auto">
          <a:xfrm>
            <a:off x="5867400" y="2590800"/>
            <a:ext cx="2605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657412" name="Text Box 4"/>
          <p:cNvSpPr txBox="1">
            <a:spLocks noChangeArrowheads="1"/>
          </p:cNvSpPr>
          <p:nvPr/>
        </p:nvSpPr>
        <p:spPr bwMode="auto">
          <a:xfrm>
            <a:off x="1219200" y="914400"/>
            <a:ext cx="7696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a:solidFill>
                  <a:srgbClr val="CC0000"/>
                </a:solidFill>
              </a:rPr>
              <a:t>Input Enhancement</a:t>
            </a:r>
          </a:p>
        </p:txBody>
      </p:sp>
      <p:grpSp>
        <p:nvGrpSpPr>
          <p:cNvPr id="657413" name="Group 5"/>
          <p:cNvGrpSpPr>
            <a:grpSpLocks/>
          </p:cNvGrpSpPr>
          <p:nvPr/>
        </p:nvGrpSpPr>
        <p:grpSpPr bwMode="auto">
          <a:xfrm>
            <a:off x="6934200" y="609600"/>
            <a:ext cx="1758950" cy="1670050"/>
            <a:chOff x="2880" y="2496"/>
            <a:chExt cx="1108" cy="1052"/>
          </a:xfrm>
        </p:grpSpPr>
        <p:pic>
          <p:nvPicPr>
            <p:cNvPr id="657414" name="Picture 6" descr="BD0934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57415" name="AutoShape 7"/>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spTree>
    <p:extLst>
      <p:ext uri="{BB962C8B-B14F-4D97-AF65-F5344CB8AC3E}">
        <p14:creationId xmlns:p14="http://schemas.microsoft.com/office/powerpoint/2010/main" xmlns="" val="41564983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a:xfrm>
            <a:off x="1371600" y="762000"/>
            <a:ext cx="7239000" cy="685800"/>
          </a:xfrm>
        </p:spPr>
        <p:txBody>
          <a:bodyPr/>
          <a:lstStyle/>
          <a:p>
            <a:r>
              <a:rPr lang="en-US" altLang="en-US" sz="3600">
                <a:latin typeface="Arial" charset="0"/>
              </a:rPr>
              <a:t>INPUT: Visual Displays</a:t>
            </a:r>
          </a:p>
        </p:txBody>
      </p:sp>
      <p:sp>
        <p:nvSpPr>
          <p:cNvPr id="658435" name="Rectangle 3"/>
          <p:cNvSpPr>
            <a:spLocks noGrp="1" noChangeArrowheads="1"/>
          </p:cNvSpPr>
          <p:nvPr>
            <p:ph idx="1"/>
          </p:nvPr>
        </p:nvSpPr>
        <p:spPr>
          <a:xfrm>
            <a:off x="1371600" y="1828800"/>
            <a:ext cx="7162800" cy="2743200"/>
          </a:xfrm>
        </p:spPr>
        <p:txBody>
          <a:bodyPr>
            <a:normAutofit fontScale="92500"/>
          </a:bodyPr>
          <a:lstStyle/>
          <a:p>
            <a:pPr marL="457200" indent="-457200">
              <a:lnSpc>
                <a:spcPct val="90000"/>
              </a:lnSpc>
              <a:spcBef>
                <a:spcPct val="0"/>
              </a:spcBef>
              <a:buFont typeface="Wingdings" pitchFamily="2" charset="2"/>
              <a:buNone/>
              <a:tabLst>
                <a:tab pos="457200" algn="l"/>
              </a:tabLst>
            </a:pPr>
            <a:r>
              <a:rPr lang="en-US" altLang="en-US" sz="2600" b="1">
                <a:solidFill>
                  <a:srgbClr val="008000"/>
                </a:solidFill>
              </a:rPr>
              <a:t>Portray relationships among information presented in instruction</a:t>
            </a:r>
          </a:p>
          <a:p>
            <a:pPr marL="457200" indent="-457200">
              <a:lnSpc>
                <a:spcPct val="90000"/>
              </a:lnSpc>
              <a:spcBef>
                <a:spcPct val="0"/>
              </a:spcBef>
              <a:tabLst>
                <a:tab pos="457200" algn="l"/>
              </a:tabLst>
            </a:pPr>
            <a:r>
              <a:rPr lang="en-US" altLang="en-US" sz="2600"/>
              <a:t>Includes diagrams, concrete </a:t>
            </a:r>
          </a:p>
          <a:p>
            <a:pPr marL="457200" indent="-457200">
              <a:lnSpc>
                <a:spcPct val="90000"/>
              </a:lnSpc>
              <a:spcBef>
                <a:spcPct val="0"/>
              </a:spcBef>
              <a:buFont typeface="Wingdings" pitchFamily="2" charset="2"/>
              <a:buNone/>
              <a:tabLst>
                <a:tab pos="457200" algn="l"/>
              </a:tabLst>
            </a:pPr>
            <a:r>
              <a:rPr lang="en-US" altLang="en-US" sz="2600"/>
              <a:t>	models, concept maps, videos </a:t>
            </a:r>
          </a:p>
          <a:p>
            <a:pPr marL="457200" indent="-457200">
              <a:lnSpc>
                <a:spcPct val="90000"/>
              </a:lnSpc>
              <a:spcBef>
                <a:spcPct val="0"/>
              </a:spcBef>
              <a:buFont typeface="Wingdings" pitchFamily="2" charset="2"/>
              <a:buNone/>
              <a:tabLst>
                <a:tab pos="457200" algn="l"/>
              </a:tabLst>
            </a:pPr>
            <a:r>
              <a:rPr lang="en-US" altLang="en-US" sz="2600"/>
              <a:t>	situating learning in a meaningful context, </a:t>
            </a:r>
          </a:p>
          <a:p>
            <a:pPr marL="457200" indent="-457200">
              <a:lnSpc>
                <a:spcPct val="90000"/>
              </a:lnSpc>
              <a:spcBef>
                <a:spcPct val="0"/>
              </a:spcBef>
              <a:buFont typeface="Wingdings" pitchFamily="2" charset="2"/>
              <a:buNone/>
              <a:tabLst>
                <a:tab pos="457200" algn="l"/>
              </a:tabLst>
            </a:pPr>
            <a:r>
              <a:rPr lang="en-US" altLang="en-US" sz="2600"/>
              <a:t>	or digital material presented during instruction.  </a:t>
            </a:r>
          </a:p>
          <a:p>
            <a:pPr marL="457200" indent="-457200">
              <a:lnSpc>
                <a:spcPct val="90000"/>
              </a:lnSpc>
              <a:spcBef>
                <a:spcPct val="0"/>
              </a:spcBef>
              <a:tabLst>
                <a:tab pos="457200" algn="l"/>
              </a:tabLst>
            </a:pPr>
            <a:r>
              <a:rPr lang="en-US" altLang="en-US" sz="2600"/>
              <a:t>Intended to help students organize information in long-term memory. </a:t>
            </a:r>
          </a:p>
        </p:txBody>
      </p:sp>
      <p:pic>
        <p:nvPicPr>
          <p:cNvPr id="658436" name="Picture 4" descr="EN00179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2825" y="2301875"/>
            <a:ext cx="1552575" cy="1203325"/>
          </a:xfrm>
          <a:prstGeom prst="rect">
            <a:avLst/>
          </a:prstGeom>
          <a:noFill/>
          <a:extLst>
            <a:ext uri="{909E8E84-426E-40DD-AFC4-6F175D3DCCD1}">
              <a14:hiddenFill xmlns:a14="http://schemas.microsoft.com/office/drawing/2010/main" xmlns="">
                <a:solidFill>
                  <a:srgbClr val="FFFFFF"/>
                </a:solidFill>
              </a14:hiddenFill>
            </a:ext>
          </a:extLst>
        </p:spPr>
      </p:pic>
      <p:pic>
        <p:nvPicPr>
          <p:cNvPr id="658437" name="Picture 5" descr="j013757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4421188"/>
            <a:ext cx="2209800" cy="1903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33425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0" name="Rectangle 4"/>
          <p:cNvSpPr>
            <a:spLocks noGrp="1" noChangeArrowheads="1"/>
          </p:cNvSpPr>
          <p:nvPr>
            <p:ph type="title"/>
          </p:nvPr>
        </p:nvSpPr>
        <p:spPr>
          <a:noFill/>
          <a:ln/>
        </p:spPr>
        <p:txBody>
          <a:bodyPr/>
          <a:lstStyle/>
          <a:p>
            <a:r>
              <a:rPr lang="en-US" altLang="en-US" sz="3600">
                <a:latin typeface="Arial" charset="0"/>
              </a:rPr>
              <a:t>Visual Displays</a:t>
            </a:r>
          </a:p>
        </p:txBody>
      </p:sp>
      <p:sp>
        <p:nvSpPr>
          <p:cNvPr id="659458" name="Rectangle 2"/>
          <p:cNvSpPr>
            <a:spLocks noGrp="1" noChangeArrowheads="1"/>
          </p:cNvSpPr>
          <p:nvPr>
            <p:ph idx="1"/>
          </p:nvPr>
        </p:nvSpPr>
        <p:spPr>
          <a:xfrm>
            <a:off x="1295400" y="1905000"/>
            <a:ext cx="6934200" cy="2667000"/>
          </a:xfrm>
        </p:spPr>
        <p:txBody>
          <a:bodyPr>
            <a:normAutofit/>
          </a:bodyPr>
          <a:lstStyle/>
          <a:p>
            <a:pPr marL="457200" indent="-457200">
              <a:spcBef>
                <a:spcPct val="0"/>
              </a:spcBef>
            </a:pPr>
            <a:r>
              <a:rPr lang="en-US" altLang="en-US"/>
              <a:t>Activate prior knowledge during instruction.  </a:t>
            </a:r>
          </a:p>
          <a:p>
            <a:pPr marL="457200" indent="-457200">
              <a:spcBef>
                <a:spcPct val="0"/>
              </a:spcBef>
            </a:pPr>
            <a:r>
              <a:rPr lang="en-US" altLang="en-US"/>
              <a:t>Function as an accommodation when they scaffold the creation of linkages among information in the learner’s long-term memory.</a:t>
            </a:r>
          </a:p>
        </p:txBody>
      </p:sp>
      <p:pic>
        <p:nvPicPr>
          <p:cNvPr id="659459" name="Picture 3" descr="Graphic Organizer1"/>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68" r="51207" b="63554"/>
          <a:stretch>
            <a:fillRect/>
          </a:stretch>
        </p:blipFill>
        <p:spPr bwMode="auto">
          <a:xfrm>
            <a:off x="5789613" y="4267200"/>
            <a:ext cx="3049587" cy="228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89331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3" name="Rectangle 3"/>
          <p:cNvSpPr>
            <a:spLocks noGrp="1" noChangeArrowheads="1"/>
          </p:cNvSpPr>
          <p:nvPr>
            <p:ph type="title"/>
          </p:nvPr>
        </p:nvSpPr>
        <p:spPr>
          <a:xfrm>
            <a:off x="1295400" y="381000"/>
            <a:ext cx="7239000" cy="1295400"/>
          </a:xfrm>
        </p:spPr>
        <p:txBody>
          <a:bodyPr/>
          <a:lstStyle/>
          <a:p>
            <a:r>
              <a:rPr lang="en-US" altLang="en-US" sz="3600">
                <a:latin typeface="Arial" charset="0"/>
              </a:rPr>
              <a:t>INPUT: Pre-teaching with Advance Organizers</a:t>
            </a:r>
          </a:p>
        </p:txBody>
      </p:sp>
      <p:sp>
        <p:nvSpPr>
          <p:cNvPr id="660482"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60484" name="Text Box 4"/>
          <p:cNvSpPr txBox="1">
            <a:spLocks noChangeArrowheads="1"/>
          </p:cNvSpPr>
          <p:nvPr/>
        </p:nvSpPr>
        <p:spPr bwMode="auto">
          <a:xfrm>
            <a:off x="1295400" y="1752600"/>
            <a:ext cx="7239000" cy="485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685800" indent="-457200" algn="l">
              <a:defRPr sz="2400">
                <a:solidFill>
                  <a:schemeClr val="tx1"/>
                </a:solidFill>
                <a:latin typeface="Times New Roman" charset="0"/>
              </a:defRPr>
            </a:lvl2pPr>
            <a:lvl3pPr marL="1143000" indent="-34290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r>
              <a:rPr lang="en-US" altLang="en-US" sz="2600" b="1" dirty="0">
                <a:solidFill>
                  <a:srgbClr val="008000"/>
                </a:solidFill>
                <a:latin typeface="Arial" charset="0"/>
              </a:rPr>
              <a:t>Defined:</a:t>
            </a:r>
            <a:r>
              <a:rPr lang="en-US" altLang="en-US" sz="2600" dirty="0">
                <a:solidFill>
                  <a:srgbClr val="008000"/>
                </a:solidFill>
                <a:latin typeface="Arial" charset="0"/>
              </a:rPr>
              <a:t> </a:t>
            </a:r>
            <a:r>
              <a:rPr lang="en-US" altLang="en-US" sz="2600" dirty="0">
                <a:latin typeface="Arial" charset="0"/>
              </a:rPr>
              <a:t>Pre-instructional materials  to aid linkage of new information with prior knowledge stored in long-term memory.  </a:t>
            </a:r>
          </a:p>
          <a:p>
            <a:pPr lvl="1">
              <a:buFontTx/>
              <a:buChar char="•"/>
            </a:pPr>
            <a:r>
              <a:rPr lang="en-US" altLang="en-US" sz="2600" b="1" dirty="0">
                <a:solidFill>
                  <a:srgbClr val="008000"/>
                </a:solidFill>
                <a:latin typeface="Arial" charset="0"/>
              </a:rPr>
              <a:t>May be verbal, written, or be presented in a question format.</a:t>
            </a:r>
            <a:r>
              <a:rPr lang="en-US" altLang="en-US" sz="2600" dirty="0">
                <a:solidFill>
                  <a:srgbClr val="008000"/>
                </a:solidFill>
                <a:latin typeface="Arial" charset="0"/>
              </a:rPr>
              <a:t> </a:t>
            </a:r>
            <a:r>
              <a:rPr lang="en-US" altLang="en-US" sz="2600" dirty="0">
                <a:latin typeface="Arial" charset="0"/>
              </a:rPr>
              <a:t>Examples:</a:t>
            </a:r>
          </a:p>
          <a:p>
            <a:pPr lvl="2">
              <a:buFont typeface="Wingdings" pitchFamily="2" charset="2"/>
              <a:buChar char="§"/>
            </a:pPr>
            <a:r>
              <a:rPr lang="en-US" altLang="en-US" sz="2600" dirty="0">
                <a:latin typeface="Arial" charset="0"/>
              </a:rPr>
              <a:t>Questions presented prior to a discussion or reading assignment.</a:t>
            </a:r>
          </a:p>
          <a:p>
            <a:pPr lvl="2">
              <a:buFont typeface="Wingdings" pitchFamily="2" charset="2"/>
              <a:buChar char="§"/>
            </a:pPr>
            <a:r>
              <a:rPr lang="en-US" altLang="en-US" sz="2600" dirty="0">
                <a:latin typeface="Arial" charset="0"/>
              </a:rPr>
              <a:t>Vocabulary words presented on the board or a handout.</a:t>
            </a:r>
          </a:p>
          <a:p>
            <a:pPr lvl="2">
              <a:buFont typeface="Wingdings" pitchFamily="2" charset="2"/>
              <a:buChar char="§"/>
            </a:pPr>
            <a:r>
              <a:rPr lang="en-US" altLang="en-US" sz="2600" dirty="0">
                <a:latin typeface="Arial" charset="0"/>
              </a:rPr>
              <a:t>Verbal statements by the teacher designed to activate knowledge prior to instruction.</a:t>
            </a:r>
          </a:p>
        </p:txBody>
      </p:sp>
    </p:spTree>
    <p:extLst>
      <p:ext uri="{BB962C8B-B14F-4D97-AF65-F5344CB8AC3E}">
        <p14:creationId xmlns:p14="http://schemas.microsoft.com/office/powerpoint/2010/main" xmlns="" val="40033381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1295400" y="838200"/>
            <a:ext cx="7620000" cy="762000"/>
          </a:xfrm>
        </p:spPr>
        <p:txBody>
          <a:bodyPr/>
          <a:lstStyle/>
          <a:p>
            <a:r>
              <a:rPr lang="en-US" altLang="en-US" sz="3600">
                <a:latin typeface="Arial" charset="0"/>
              </a:rPr>
              <a:t>Peer-Mediated Instruction</a:t>
            </a:r>
          </a:p>
        </p:txBody>
      </p:sp>
      <p:sp>
        <p:nvSpPr>
          <p:cNvPr id="661507" name="Rectangle 3"/>
          <p:cNvSpPr>
            <a:spLocks noGrp="1" noChangeArrowheads="1"/>
          </p:cNvSpPr>
          <p:nvPr>
            <p:ph idx="1"/>
          </p:nvPr>
        </p:nvSpPr>
        <p:spPr>
          <a:xfrm>
            <a:off x="1295400" y="2133600"/>
            <a:ext cx="7620000" cy="4114800"/>
          </a:xfrm>
        </p:spPr>
        <p:txBody>
          <a:bodyPr>
            <a:normAutofit/>
          </a:bodyPr>
          <a:lstStyle/>
          <a:p>
            <a:pPr marL="457200" indent="-457200">
              <a:lnSpc>
                <a:spcPct val="90000"/>
              </a:lnSpc>
              <a:buFont typeface="Wingdings" pitchFamily="2" charset="2"/>
              <a:buNone/>
              <a:tabLst>
                <a:tab pos="457200" algn="l"/>
              </a:tabLst>
            </a:pPr>
            <a:r>
              <a:rPr lang="en-US" altLang="en-US" sz="2600" b="1"/>
              <a:t>Defined—students as instructional</a:t>
            </a:r>
          </a:p>
          <a:p>
            <a:pPr marL="457200" indent="-457200">
              <a:lnSpc>
                <a:spcPct val="90000"/>
              </a:lnSpc>
              <a:buFont typeface="Wingdings" pitchFamily="2" charset="2"/>
              <a:buNone/>
              <a:tabLst>
                <a:tab pos="457200" algn="l"/>
              </a:tabLst>
            </a:pPr>
            <a:r>
              <a:rPr lang="en-US" altLang="en-US" sz="2600" b="1"/>
              <a:t> 	agents</a:t>
            </a:r>
            <a:r>
              <a:rPr lang="en-US" altLang="en-US" sz="2600"/>
              <a:t>, including: </a:t>
            </a:r>
          </a:p>
          <a:p>
            <a:pPr marL="457200" indent="-457200">
              <a:lnSpc>
                <a:spcPct val="90000"/>
              </a:lnSpc>
              <a:tabLst>
                <a:tab pos="457200" algn="l"/>
              </a:tabLst>
            </a:pPr>
            <a:r>
              <a:rPr lang="en-US" altLang="en-US" sz="2600"/>
              <a:t>Peer and cross-age tutoring.</a:t>
            </a:r>
          </a:p>
          <a:p>
            <a:pPr marL="457200" indent="-457200">
              <a:lnSpc>
                <a:spcPct val="90000"/>
              </a:lnSpc>
              <a:tabLst>
                <a:tab pos="457200" algn="l"/>
              </a:tabLst>
            </a:pPr>
            <a:r>
              <a:rPr lang="en-US" altLang="en-US" sz="2600"/>
              <a:t>Class-wide tutoring.</a:t>
            </a:r>
          </a:p>
          <a:p>
            <a:pPr marL="457200" indent="-457200">
              <a:lnSpc>
                <a:spcPct val="90000"/>
              </a:lnSpc>
              <a:tabLst>
                <a:tab pos="457200" algn="l"/>
              </a:tabLst>
            </a:pPr>
            <a:r>
              <a:rPr lang="en-US" altLang="en-US" sz="2600"/>
              <a:t>Cooperative learning.</a:t>
            </a:r>
          </a:p>
          <a:p>
            <a:pPr marL="457200" indent="-457200">
              <a:lnSpc>
                <a:spcPct val="90000"/>
              </a:lnSpc>
              <a:buFont typeface="Wingdings" pitchFamily="2" charset="2"/>
              <a:buNone/>
              <a:tabLst>
                <a:tab pos="457200" algn="l"/>
              </a:tabLst>
            </a:pPr>
            <a:r>
              <a:rPr lang="en-US" altLang="en-US" sz="2600" b="1"/>
              <a:t>Primary purpose—</a:t>
            </a:r>
            <a:r>
              <a:rPr lang="en-US" altLang="en-US" sz="2600"/>
              <a:t>increase opportunities for distributed practice with feedback. </a:t>
            </a:r>
          </a:p>
          <a:p>
            <a:pPr marL="457200" indent="-457200">
              <a:lnSpc>
                <a:spcPct val="90000"/>
              </a:lnSpc>
              <a:buFont typeface="Wingdings" pitchFamily="2" charset="2"/>
              <a:buNone/>
              <a:tabLst>
                <a:tab pos="457200" algn="l"/>
              </a:tabLst>
            </a:pPr>
            <a:r>
              <a:rPr lang="en-US" altLang="en-US" sz="2600"/>
              <a:t>Usually has well-scripted or structured interactions designed and mediated by the teacher.</a:t>
            </a:r>
          </a:p>
        </p:txBody>
      </p:sp>
      <p:sp>
        <p:nvSpPr>
          <p:cNvPr id="661508" name="Text Box 4"/>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dirty="0">
                <a:latin typeface="Times New Roman" charset="0"/>
              </a:rPr>
              <a:t>							 </a:t>
            </a:r>
            <a:r>
              <a:rPr lang="en-US" altLang="en-US" sz="1800" dirty="0" err="1">
                <a:latin typeface="Times New Roman" charset="0"/>
              </a:rPr>
              <a:t>Nolet</a:t>
            </a:r>
            <a:r>
              <a:rPr lang="en-US" altLang="en-US" sz="1800" dirty="0">
                <a:latin typeface="Times New Roman" charset="0"/>
              </a:rPr>
              <a:t> (2000)</a:t>
            </a:r>
          </a:p>
        </p:txBody>
      </p:sp>
      <p:pic>
        <p:nvPicPr>
          <p:cNvPr id="661509" name="Picture 5" descr="pals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72300" y="1524000"/>
            <a:ext cx="21717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36606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1295400" y="762000"/>
            <a:ext cx="4419600" cy="838200"/>
          </a:xfrm>
        </p:spPr>
        <p:txBody>
          <a:bodyPr/>
          <a:lstStyle/>
          <a:p>
            <a:r>
              <a:rPr lang="en-US" altLang="en-US" sz="3600">
                <a:latin typeface="Arial" charset="0"/>
              </a:rPr>
              <a:t>Study Guides</a:t>
            </a:r>
          </a:p>
        </p:txBody>
      </p:sp>
      <p:sp>
        <p:nvSpPr>
          <p:cNvPr id="662531" name="Rectangle 3"/>
          <p:cNvSpPr>
            <a:spLocks noGrp="1" noChangeArrowheads="1"/>
          </p:cNvSpPr>
          <p:nvPr>
            <p:ph idx="1"/>
          </p:nvPr>
        </p:nvSpPr>
        <p:spPr>
          <a:xfrm>
            <a:off x="1295400" y="1905000"/>
            <a:ext cx="7315200" cy="4267200"/>
          </a:xfrm>
        </p:spPr>
        <p:txBody>
          <a:bodyPr>
            <a:normAutofit/>
          </a:bodyPr>
          <a:lstStyle/>
          <a:p>
            <a:pPr>
              <a:lnSpc>
                <a:spcPct val="90000"/>
              </a:lnSpc>
              <a:buFont typeface="Wingdings" pitchFamily="2" charset="2"/>
              <a:buNone/>
            </a:pPr>
            <a:r>
              <a:rPr lang="en-US" altLang="en-US" sz="2600" b="1"/>
              <a:t>Worksheets prior to a reading or study assignment.</a:t>
            </a:r>
            <a:r>
              <a:rPr lang="en-US" altLang="en-US" sz="2600"/>
              <a:t> </a:t>
            </a:r>
          </a:p>
          <a:p>
            <a:pPr>
              <a:lnSpc>
                <a:spcPct val="90000"/>
              </a:lnSpc>
            </a:pPr>
            <a:r>
              <a:rPr lang="en-US" altLang="en-US" sz="2600"/>
              <a:t>Includes a set of statements or questions to focus the student’s attention and cognitive resources on key information to be learned.  </a:t>
            </a:r>
            <a:r>
              <a:rPr lang="en-US" altLang="en-US" sz="2600" b="1"/>
              <a:t>Examples:</a:t>
            </a:r>
          </a:p>
          <a:p>
            <a:pPr marL="914400" lvl="1" indent="-457200">
              <a:lnSpc>
                <a:spcPct val="90000"/>
              </a:lnSpc>
            </a:pPr>
            <a:r>
              <a:rPr lang="en-US" altLang="en-US" sz="2400"/>
              <a:t>Completed or partially completed outlines.</a:t>
            </a:r>
          </a:p>
          <a:p>
            <a:pPr marL="914400" lvl="1" indent="-457200">
              <a:lnSpc>
                <a:spcPct val="90000"/>
              </a:lnSpc>
            </a:pPr>
            <a:r>
              <a:rPr lang="en-US" altLang="en-US" sz="2400"/>
              <a:t>Questions focusing on the textual, literal, and inferential aspects of a study assignment.</a:t>
            </a:r>
          </a:p>
          <a:p>
            <a:pPr marL="914400" lvl="1" indent="-457200">
              <a:lnSpc>
                <a:spcPct val="90000"/>
              </a:lnSpc>
            </a:pPr>
            <a:r>
              <a:rPr lang="en-US" altLang="en-US" sz="2400"/>
              <a:t>Other tasks designed to prompt the active processing of the material to be studied.</a:t>
            </a:r>
          </a:p>
        </p:txBody>
      </p:sp>
    </p:spTree>
    <p:extLst>
      <p:ext uri="{BB962C8B-B14F-4D97-AF65-F5344CB8AC3E}">
        <p14:creationId xmlns:p14="http://schemas.microsoft.com/office/powerpoint/2010/main" xmlns="" val="17714334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1295400" y="685800"/>
            <a:ext cx="7543800" cy="1295400"/>
          </a:xfrm>
        </p:spPr>
        <p:txBody>
          <a:bodyPr/>
          <a:lstStyle/>
          <a:p>
            <a:r>
              <a:rPr lang="en-US" altLang="en-US" sz="3600" dirty="0">
                <a:latin typeface="Arial" charset="0"/>
              </a:rPr>
              <a:t>Mnemonic Devices-</a:t>
            </a:r>
            <a:br>
              <a:rPr lang="en-US" altLang="en-US" sz="3600" dirty="0">
                <a:latin typeface="Arial" charset="0"/>
              </a:rPr>
            </a:br>
            <a:r>
              <a:rPr lang="en-US" altLang="en-US" sz="3600" dirty="0">
                <a:latin typeface="Arial" charset="0"/>
              </a:rPr>
              <a:t>For Content Domains</a:t>
            </a:r>
          </a:p>
        </p:txBody>
      </p:sp>
      <p:sp>
        <p:nvSpPr>
          <p:cNvPr id="663555" name="Rectangle 3"/>
          <p:cNvSpPr>
            <a:spLocks noGrp="1" noChangeArrowheads="1"/>
          </p:cNvSpPr>
          <p:nvPr>
            <p:ph idx="1"/>
          </p:nvPr>
        </p:nvSpPr>
        <p:spPr>
          <a:xfrm>
            <a:off x="1276350" y="2286000"/>
            <a:ext cx="7696200" cy="3810000"/>
          </a:xfrm>
        </p:spPr>
        <p:txBody>
          <a:bodyPr/>
          <a:lstStyle/>
          <a:p>
            <a:pPr marL="457200" indent="-457200" algn="just">
              <a:spcBef>
                <a:spcPct val="0"/>
              </a:spcBef>
              <a:buFont typeface="Wingdings" pitchFamily="2" charset="2"/>
              <a:buNone/>
            </a:pPr>
            <a:r>
              <a:rPr lang="en-US" altLang="en-US" sz="2600" b="1" dirty="0"/>
              <a:t>Defined: Techniques to aid storage </a:t>
            </a:r>
          </a:p>
          <a:p>
            <a:pPr marL="457200" indent="-457200" algn="just">
              <a:spcBef>
                <a:spcPct val="0"/>
              </a:spcBef>
              <a:buFont typeface="Wingdings" pitchFamily="2" charset="2"/>
              <a:buNone/>
            </a:pPr>
            <a:r>
              <a:rPr lang="en-US" altLang="en-US" sz="2600" b="1" dirty="0"/>
              <a:t>&amp; recall of declarative knowledge </a:t>
            </a:r>
          </a:p>
          <a:p>
            <a:pPr marL="457200" indent="-457200" algn="just">
              <a:spcBef>
                <a:spcPct val="0"/>
              </a:spcBef>
            </a:pPr>
            <a:r>
              <a:rPr lang="en-US" altLang="en-US" sz="2600" dirty="0"/>
              <a:t>May be verbal or pictorial. </a:t>
            </a:r>
          </a:p>
          <a:p>
            <a:pPr marL="457200" indent="-457200" algn="just">
              <a:spcBef>
                <a:spcPct val="0"/>
              </a:spcBef>
            </a:pPr>
            <a:r>
              <a:rPr lang="en-US" altLang="en-US" sz="2600" dirty="0"/>
              <a:t>May be provided by the teacher</a:t>
            </a:r>
          </a:p>
          <a:p>
            <a:pPr marL="457200" indent="-457200" algn="just">
              <a:spcBef>
                <a:spcPct val="0"/>
              </a:spcBef>
              <a:buFont typeface="Wingdings" pitchFamily="2" charset="2"/>
              <a:buNone/>
            </a:pPr>
            <a:r>
              <a:rPr lang="en-US" altLang="en-US" sz="2600" dirty="0"/>
              <a:t>	or developed collaboratively by </a:t>
            </a:r>
          </a:p>
          <a:p>
            <a:pPr marL="457200" indent="-457200" algn="just">
              <a:spcBef>
                <a:spcPct val="0"/>
              </a:spcBef>
              <a:buFont typeface="Wingdings" pitchFamily="2" charset="2"/>
              <a:buNone/>
            </a:pPr>
            <a:r>
              <a:rPr lang="en-US" altLang="en-US" sz="2600" dirty="0"/>
              <a:t>	 teacher and the student.</a:t>
            </a:r>
          </a:p>
          <a:p>
            <a:pPr marL="457200" indent="-457200" algn="just">
              <a:spcBef>
                <a:spcPct val="0"/>
              </a:spcBef>
            </a:pPr>
            <a:r>
              <a:rPr lang="en-US" altLang="en-US" sz="2600" dirty="0"/>
              <a:t>Can be key words, pictures 	or symbols— </a:t>
            </a:r>
          </a:p>
          <a:p>
            <a:pPr marL="457200" indent="-457200" algn="just">
              <a:spcBef>
                <a:spcPct val="0"/>
              </a:spcBef>
              <a:buFont typeface="Wingdings" pitchFamily="2" charset="2"/>
              <a:buNone/>
            </a:pPr>
            <a:r>
              <a:rPr lang="en-US" altLang="en-US" sz="2600" dirty="0"/>
              <a:t>	e.g., </a:t>
            </a:r>
            <a:r>
              <a:rPr lang="en-US" altLang="en-US" sz="2600" b="1" dirty="0">
                <a:solidFill>
                  <a:srgbClr val="008000"/>
                </a:solidFill>
              </a:rPr>
              <a:t>E</a:t>
            </a:r>
            <a:r>
              <a:rPr lang="en-US" altLang="en-US" sz="2600" dirty="0"/>
              <a:t>very </a:t>
            </a:r>
            <a:r>
              <a:rPr lang="en-US" altLang="en-US" sz="2600" b="1" dirty="0">
                <a:solidFill>
                  <a:srgbClr val="008000"/>
                </a:solidFill>
              </a:rPr>
              <a:t>G</a:t>
            </a:r>
            <a:r>
              <a:rPr lang="en-US" altLang="en-US" sz="2600" dirty="0"/>
              <a:t>ood </a:t>
            </a:r>
            <a:r>
              <a:rPr lang="en-US" altLang="en-US" sz="2600" b="1" dirty="0">
                <a:solidFill>
                  <a:srgbClr val="008000"/>
                </a:solidFill>
              </a:rPr>
              <a:t>B</a:t>
            </a:r>
            <a:r>
              <a:rPr lang="en-US" altLang="en-US" sz="2600" dirty="0"/>
              <a:t>oy </a:t>
            </a:r>
            <a:r>
              <a:rPr lang="en-US" altLang="en-US" sz="2600" b="1" dirty="0">
                <a:solidFill>
                  <a:srgbClr val="008000"/>
                </a:solidFill>
              </a:rPr>
              <a:t>D</a:t>
            </a:r>
            <a:r>
              <a:rPr lang="en-US" altLang="en-US" sz="2600" dirty="0"/>
              <a:t>eserves </a:t>
            </a:r>
            <a:r>
              <a:rPr lang="en-US" altLang="en-US" sz="2600" b="1" dirty="0">
                <a:solidFill>
                  <a:srgbClr val="008000"/>
                </a:solidFill>
              </a:rPr>
              <a:t>F</a:t>
            </a:r>
            <a:r>
              <a:rPr lang="en-US" altLang="en-US" sz="2600" dirty="0"/>
              <a:t>udge.</a:t>
            </a:r>
          </a:p>
        </p:txBody>
      </p:sp>
      <p:pic>
        <p:nvPicPr>
          <p:cNvPr id="663556" name="Picture 4" descr="j0210706"/>
          <p:cNvPicPr>
            <a:picLocks noChangeAspect="1" noChangeArrowheads="1"/>
          </p:cNvPicPr>
          <p:nvPr/>
        </p:nvPicPr>
        <p:blipFill>
          <a:blip r:embed="rId2" cstate="print">
            <a:extLst>
              <a:ext uri="{28A0092B-C50C-407E-A947-70E740481C1C}">
                <a14:useLocalDpi xmlns:a14="http://schemas.microsoft.com/office/drawing/2010/main" xmlns="" val="0"/>
              </a:ext>
            </a:extLst>
          </a:blip>
          <a:srcRect l="52274"/>
          <a:stretch>
            <a:fillRect/>
          </a:stretch>
        </p:blipFill>
        <p:spPr bwMode="auto">
          <a:xfrm>
            <a:off x="7793038" y="457200"/>
            <a:ext cx="893762" cy="2520950"/>
          </a:xfrm>
          <a:prstGeom prst="rect">
            <a:avLst/>
          </a:prstGeom>
          <a:noFill/>
          <a:extLst>
            <a:ext uri="{909E8E84-426E-40DD-AFC4-6F175D3DCCD1}">
              <a14:hiddenFill xmlns:a14="http://schemas.microsoft.com/office/drawing/2010/main" xmlns="">
                <a:solidFill>
                  <a:srgbClr val="FFFFFF"/>
                </a:solidFill>
              </a14:hiddenFill>
            </a:ext>
          </a:extLst>
        </p:spPr>
      </p:pic>
      <p:pic>
        <p:nvPicPr>
          <p:cNvPr id="663557" name="Picture 5" descr="AG00300_"/>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7600" y="3063875"/>
            <a:ext cx="1504950" cy="3336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43227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1447800" y="2362200"/>
            <a:ext cx="70104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b="1" dirty="0"/>
              <a:t>I.D.E.A</a:t>
            </a:r>
            <a:r>
              <a:rPr lang="en-US" altLang="en-US" b="1" dirty="0" smtClean="0"/>
              <a:t>. </a:t>
            </a:r>
            <a:r>
              <a:rPr lang="en-US" altLang="en-US" b="1" dirty="0"/>
              <a:t>Reauthorization specifies (300.342(b)(3))</a:t>
            </a:r>
            <a:r>
              <a:rPr lang="en-US" altLang="en-US" dirty="0"/>
              <a:t> that the public agency shall ensure... each teacher and provider is informed of his or her specific responsibilities related to implementing the child’s IEP and the specific accommodations, modifications, and supports that must be provided for the child in accordance with the IEP.</a:t>
            </a:r>
          </a:p>
        </p:txBody>
      </p:sp>
      <p:sp>
        <p:nvSpPr>
          <p:cNvPr id="232451" name="Text Box 3"/>
          <p:cNvSpPr txBox="1">
            <a:spLocks noChangeArrowheads="1"/>
          </p:cNvSpPr>
          <p:nvPr/>
        </p:nvSpPr>
        <p:spPr bwMode="auto">
          <a:xfrm>
            <a:off x="1295400" y="855889"/>
            <a:ext cx="7315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3600" b="1" dirty="0">
                <a:solidFill>
                  <a:srgbClr val="CC0000"/>
                </a:solidFill>
              </a:rPr>
              <a:t>Legal Justification</a:t>
            </a:r>
          </a:p>
        </p:txBody>
      </p:sp>
      <p:sp>
        <p:nvSpPr>
          <p:cNvPr id="232452" name="Text Box 4"/>
          <p:cNvSpPr txBox="1">
            <a:spLocks noChangeArrowheads="1"/>
          </p:cNvSpPr>
          <p:nvPr/>
        </p:nvSpPr>
        <p:spPr bwMode="auto">
          <a:xfrm>
            <a:off x="1371600" y="1905000"/>
            <a:ext cx="617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b="1">
                <a:solidFill>
                  <a:srgbClr val="008000"/>
                </a:solidFill>
              </a:rPr>
              <a:t>Accommodate, Modify, and Support</a:t>
            </a:r>
          </a:p>
        </p:txBody>
      </p:sp>
      <p:pic>
        <p:nvPicPr>
          <p:cNvPr id="232453" name="Picture 5" descr="j0296834"/>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934200" y="609600"/>
            <a:ext cx="1752600" cy="15192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2"/>
          <p:cNvSpPr txBox="1">
            <a:spLocks noChangeArrowheads="1"/>
          </p:cNvSpPr>
          <p:nvPr/>
        </p:nvSpPr>
        <p:spPr bwMode="auto">
          <a:xfrm>
            <a:off x="1513114" y="4038600"/>
            <a:ext cx="7097486"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l">
              <a:spcBef>
                <a:spcPct val="50000"/>
              </a:spcBef>
            </a:pPr>
            <a:r>
              <a:rPr lang="en-US" altLang="en-US" b="1" dirty="0" smtClean="0"/>
              <a:t>N.J.A.C. 6A:14-4.3(a)1 Program Options: </a:t>
            </a:r>
            <a:r>
              <a:rPr lang="en-US" altLang="en-US" dirty="0" smtClean="0"/>
              <a:t>all students shall be considered for placement in the general education class with supplementary aids and services including, but not limited to, curricular or instructional modifications or specialized instructional strategies </a:t>
            </a:r>
            <a:endParaRPr lang="en-US" altLang="en-US" dirty="0"/>
          </a:p>
        </p:txBody>
      </p:sp>
    </p:spTree>
    <p:extLst>
      <p:ext uri="{BB962C8B-B14F-4D97-AF65-F5344CB8AC3E}">
        <p14:creationId xmlns:p14="http://schemas.microsoft.com/office/powerpoint/2010/main" xmlns="" val="33714462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80" name="Rectangle 4"/>
          <p:cNvSpPr>
            <a:spLocks noGrp="1" noChangeArrowheads="1"/>
          </p:cNvSpPr>
          <p:nvPr>
            <p:ph type="title"/>
          </p:nvPr>
        </p:nvSpPr>
        <p:spPr>
          <a:xfrm>
            <a:off x="1295400" y="838200"/>
            <a:ext cx="5410200" cy="762000"/>
          </a:xfrm>
        </p:spPr>
        <p:txBody>
          <a:bodyPr/>
          <a:lstStyle/>
          <a:p>
            <a:r>
              <a:rPr lang="en-US" altLang="en-US" sz="3600">
                <a:latin typeface="Arial" charset="0"/>
              </a:rPr>
              <a:t>Input</a:t>
            </a:r>
            <a:r>
              <a:rPr lang="en-US" altLang="en-US" sz="4400">
                <a:solidFill>
                  <a:srgbClr val="3333FF"/>
                </a:solidFill>
              </a:rPr>
              <a:t> </a:t>
            </a:r>
            <a:r>
              <a:rPr lang="en-US" altLang="en-US" sz="3600">
                <a:latin typeface="Arial" charset="0"/>
              </a:rPr>
              <a:t>Accommodations</a:t>
            </a:r>
          </a:p>
        </p:txBody>
      </p:sp>
      <p:sp>
        <p:nvSpPr>
          <p:cNvPr id="664578"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64579"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64581" name="Text Box 5"/>
          <p:cNvSpPr txBox="1">
            <a:spLocks noChangeArrowheads="1"/>
          </p:cNvSpPr>
          <p:nvPr/>
        </p:nvSpPr>
        <p:spPr bwMode="auto">
          <a:xfrm>
            <a:off x="1219200" y="1828800"/>
            <a:ext cx="7772400"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tabLst>
                <a:tab pos="457200" algn="l"/>
              </a:tabLst>
              <a:defRPr sz="2400">
                <a:solidFill>
                  <a:schemeClr val="tx1"/>
                </a:solidFill>
                <a:latin typeface="Times New Roman" charset="0"/>
              </a:defRPr>
            </a:lvl1pPr>
            <a:lvl2pPr marL="571500" algn="l">
              <a:tabLst>
                <a:tab pos="457200" algn="l"/>
              </a:tabLst>
              <a:defRPr sz="2400">
                <a:solidFill>
                  <a:schemeClr val="tx1"/>
                </a:solidFill>
                <a:latin typeface="Times New Roman" charset="0"/>
              </a:defRPr>
            </a:lvl2pPr>
            <a:lvl3pPr algn="l">
              <a:tabLst>
                <a:tab pos="457200" algn="l"/>
              </a:tabLst>
              <a:defRPr sz="2400">
                <a:solidFill>
                  <a:schemeClr val="tx1"/>
                </a:solidFill>
                <a:latin typeface="Times New Roman" charset="0"/>
              </a:defRPr>
            </a:lvl3pPr>
            <a:lvl4pPr algn="l">
              <a:tabLst>
                <a:tab pos="457200" algn="l"/>
              </a:tabLst>
              <a:defRPr sz="2400">
                <a:solidFill>
                  <a:schemeClr val="tx1"/>
                </a:solidFill>
                <a:latin typeface="Times New Roman" charset="0"/>
              </a:defRPr>
            </a:lvl4pPr>
            <a:lvl5pPr algn="l">
              <a:tabLst>
                <a:tab pos="457200" algn="l"/>
              </a:tabLst>
              <a:defRPr sz="2400">
                <a:solidFill>
                  <a:schemeClr val="tx1"/>
                </a:solidFill>
                <a:latin typeface="Times New Roman" charset="0"/>
              </a:defRPr>
            </a:lvl5pPr>
            <a:lvl6pPr fontAlgn="base">
              <a:spcBef>
                <a:spcPct val="0"/>
              </a:spcBef>
              <a:spcAft>
                <a:spcPct val="0"/>
              </a:spcAft>
              <a:tabLst>
                <a:tab pos="457200" algn="l"/>
              </a:tabLst>
              <a:defRPr sz="2400">
                <a:solidFill>
                  <a:schemeClr val="tx1"/>
                </a:solidFill>
                <a:latin typeface="Times New Roman" charset="0"/>
              </a:defRPr>
            </a:lvl6pPr>
            <a:lvl7pPr fontAlgn="base">
              <a:spcBef>
                <a:spcPct val="0"/>
              </a:spcBef>
              <a:spcAft>
                <a:spcPct val="0"/>
              </a:spcAft>
              <a:tabLst>
                <a:tab pos="457200" algn="l"/>
              </a:tabLst>
              <a:defRPr sz="2400">
                <a:solidFill>
                  <a:schemeClr val="tx1"/>
                </a:solidFill>
                <a:latin typeface="Times New Roman" charset="0"/>
              </a:defRPr>
            </a:lvl7pPr>
            <a:lvl8pPr fontAlgn="base">
              <a:spcBef>
                <a:spcPct val="0"/>
              </a:spcBef>
              <a:spcAft>
                <a:spcPct val="0"/>
              </a:spcAft>
              <a:tabLst>
                <a:tab pos="457200" algn="l"/>
              </a:tabLst>
              <a:defRPr sz="2400">
                <a:solidFill>
                  <a:schemeClr val="tx1"/>
                </a:solidFill>
                <a:latin typeface="Times New Roman" charset="0"/>
              </a:defRPr>
            </a:lvl8pPr>
            <a:lvl9pPr fontAlgn="base">
              <a:spcBef>
                <a:spcPct val="0"/>
              </a:spcBef>
              <a:spcAft>
                <a:spcPct val="0"/>
              </a:spcAft>
              <a:tabLst>
                <a:tab pos="457200" algn="l"/>
              </a:tabLst>
              <a:defRPr sz="2400">
                <a:solidFill>
                  <a:schemeClr val="tx1"/>
                </a:solidFill>
                <a:latin typeface="Times New Roman" charset="0"/>
              </a:defRPr>
            </a:lvl9pPr>
          </a:lstStyle>
          <a:p>
            <a:pPr>
              <a:spcBef>
                <a:spcPct val="25000"/>
              </a:spcBef>
              <a:buClr>
                <a:schemeClr val="accent2"/>
              </a:buClr>
              <a:buSzPct val="85000"/>
              <a:buFont typeface="Wingdings" pitchFamily="2" charset="2"/>
              <a:buChar char="n"/>
            </a:pPr>
            <a:r>
              <a:rPr lang="en-US" altLang="en-US" sz="2800">
                <a:latin typeface="Arial" charset="0"/>
              </a:rPr>
              <a:t>Are Foundational Interventions: </a:t>
            </a:r>
          </a:p>
          <a:p>
            <a:pPr>
              <a:spcBef>
                <a:spcPct val="25000"/>
              </a:spcBef>
            </a:pPr>
            <a:r>
              <a:rPr lang="en-US" altLang="en-US" sz="2600">
                <a:latin typeface="Arial" charset="0"/>
              </a:rPr>
              <a:t>	The key to differentiated instruction:</a:t>
            </a:r>
          </a:p>
          <a:p>
            <a:pPr>
              <a:spcBef>
                <a:spcPct val="25000"/>
              </a:spcBef>
            </a:pPr>
            <a:r>
              <a:rPr lang="en-US" altLang="en-US" sz="2600">
                <a:latin typeface="Arial" charset="0"/>
              </a:rPr>
              <a:t>	</a:t>
            </a:r>
            <a:r>
              <a:rPr lang="en-US" altLang="en-US" sz="2600" b="1">
                <a:solidFill>
                  <a:srgbClr val="CC0000"/>
                </a:solidFill>
                <a:latin typeface="Arial" charset="0"/>
              </a:rPr>
              <a:t>Use guided practice, strategies and scaffolds</a:t>
            </a:r>
          </a:p>
          <a:p>
            <a:pPr>
              <a:spcBef>
                <a:spcPct val="25000"/>
              </a:spcBef>
            </a:pPr>
            <a:r>
              <a:rPr lang="en-US" altLang="en-US" sz="2600">
                <a:latin typeface="Arial" charset="0"/>
              </a:rPr>
              <a:t>	They accommodates diverse learners	</a:t>
            </a:r>
          </a:p>
        </p:txBody>
      </p:sp>
      <p:pic>
        <p:nvPicPr>
          <p:cNvPr id="664582" name="Picture 6"/>
          <p:cNvPicPr>
            <a:picLocks noChangeAspect="1" noChangeArrowheads="1"/>
          </p:cNvPicPr>
          <p:nvPr/>
        </p:nvPicPr>
        <p:blipFill>
          <a:blip r:embed="rId2">
            <a:extLst>
              <a:ext uri="{28A0092B-C50C-407E-A947-70E740481C1C}">
                <a14:useLocalDpi xmlns:a14="http://schemas.microsoft.com/office/drawing/2010/main" xmlns="" val="0"/>
              </a:ext>
            </a:extLst>
          </a:blip>
          <a:srcRect l="14081" t="6442" r="28894"/>
          <a:stretch>
            <a:fillRect/>
          </a:stretch>
        </p:blipFill>
        <p:spPr bwMode="auto">
          <a:xfrm>
            <a:off x="4572000" y="4191000"/>
            <a:ext cx="1905000" cy="207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458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l="8366" t="10881" b="22969"/>
          <a:stretch>
            <a:fillRect/>
          </a:stretch>
        </p:blipFill>
        <p:spPr bwMode="auto">
          <a:xfrm>
            <a:off x="1828800" y="4267200"/>
            <a:ext cx="1908175" cy="2090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64584" name="Picture 8" descr="j010585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62800" y="3810000"/>
            <a:ext cx="1535113" cy="15367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4585" name="Group 9"/>
          <p:cNvGrpSpPr>
            <a:grpSpLocks/>
          </p:cNvGrpSpPr>
          <p:nvPr/>
        </p:nvGrpSpPr>
        <p:grpSpPr bwMode="auto">
          <a:xfrm>
            <a:off x="6934200" y="533400"/>
            <a:ext cx="1758950" cy="1670050"/>
            <a:chOff x="2880" y="2496"/>
            <a:chExt cx="1108" cy="1052"/>
          </a:xfrm>
        </p:grpSpPr>
        <p:pic>
          <p:nvPicPr>
            <p:cNvPr id="664586" name="Picture 10" descr="BD09341_"/>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64587" name="AutoShape 11"/>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spTree>
    <p:extLst>
      <p:ext uri="{BB962C8B-B14F-4D97-AF65-F5344CB8AC3E}">
        <p14:creationId xmlns:p14="http://schemas.microsoft.com/office/powerpoint/2010/main" xmlns="" val="7609663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Text Box 2"/>
          <p:cNvSpPr txBox="1">
            <a:spLocks noChangeArrowheads="1"/>
          </p:cNvSpPr>
          <p:nvPr/>
        </p:nvSpPr>
        <p:spPr bwMode="auto">
          <a:xfrm>
            <a:off x="1752600" y="2286000"/>
            <a:ext cx="6248400" cy="295433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Difficulty </a:t>
            </a:r>
            <a:r>
              <a:rPr lang="en-US" altLang="en-US" sz="2200" b="1"/>
              <a:t>* </a:t>
            </a:r>
            <a:r>
              <a:rPr lang="en-US" altLang="en-US" sz="2200" b="1">
                <a:cs typeface="Times New Roman" charset="0"/>
              </a:rPr>
              <a:t>•</a:t>
            </a:r>
          </a:p>
          <a:p>
            <a:pPr algn="l">
              <a:spcBef>
                <a:spcPct val="50000"/>
              </a:spcBef>
            </a:pPr>
            <a:r>
              <a:rPr lang="en-US" altLang="en-US" sz="2200">
                <a:cs typeface="Times New Roman" charset="0"/>
              </a:rPr>
              <a:t>Adapt the skill level, problem type, or the rules on how the learner may approach the work.</a:t>
            </a:r>
            <a:endParaRPr lang="en-US" altLang="en-US" sz="2200"/>
          </a:p>
          <a:p>
            <a:pPr algn="l">
              <a:spcBef>
                <a:spcPct val="50000"/>
              </a:spcBef>
            </a:pPr>
            <a:r>
              <a:rPr lang="en-US" altLang="en-US" sz="2200" i="1">
                <a:cs typeface="Times New Roman" charset="0"/>
              </a:rPr>
              <a:t>For example:</a:t>
            </a:r>
            <a:endParaRPr lang="en-US" altLang="en-US" sz="2200">
              <a:cs typeface="Times New Roman" charset="0"/>
            </a:endParaRPr>
          </a:p>
          <a:p>
            <a:pPr algn="l">
              <a:spcBef>
                <a:spcPct val="50000"/>
              </a:spcBef>
            </a:pPr>
            <a:r>
              <a:rPr lang="en-US" altLang="en-US" sz="2200">
                <a:cs typeface="Times New Roman" charset="0"/>
              </a:rPr>
              <a:t>Allow the use of a calculator to figure math problems; simplify task directions; change rules to accommodate learner needs.</a:t>
            </a:r>
            <a:r>
              <a:rPr lang="en-US" altLang="en-US" sz="2200"/>
              <a:t> </a:t>
            </a:r>
          </a:p>
        </p:txBody>
      </p:sp>
      <p:sp>
        <p:nvSpPr>
          <p:cNvPr id="665604" name="Rectangle 4"/>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369025094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66662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66627"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66629" name="Text Box 5"/>
          <p:cNvSpPr txBox="1">
            <a:spLocks noChangeArrowheads="1"/>
          </p:cNvSpPr>
          <p:nvPr/>
        </p:nvSpPr>
        <p:spPr bwMode="auto">
          <a:xfrm>
            <a:off x="914400" y="1393825"/>
            <a:ext cx="7391400" cy="287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a:spcBef>
                <a:spcPct val="25000"/>
              </a:spcBef>
              <a:buClr>
                <a:schemeClr val="accent2"/>
              </a:buClr>
              <a:buSzPct val="85000"/>
              <a:buFont typeface="Wingdings" pitchFamily="2" charset="2"/>
              <a:buNone/>
            </a:pPr>
            <a:endParaRPr lang="en-US" altLang="en-US" sz="2600" b="1">
              <a:latin typeface="Arial" charset="0"/>
            </a:endParaRPr>
          </a:p>
          <a:p>
            <a:pPr lvl="1">
              <a:spcBef>
                <a:spcPct val="25000"/>
              </a:spcBef>
              <a:buClr>
                <a:schemeClr val="accent2"/>
              </a:buClr>
              <a:buSzPct val="85000"/>
              <a:buFont typeface="Wingdings" pitchFamily="2" charset="2"/>
              <a:buChar char="n"/>
            </a:pPr>
            <a:r>
              <a:rPr lang="en-US" altLang="en-US" sz="2600" b="1">
                <a:latin typeface="Arial" charset="0"/>
              </a:rPr>
              <a:t>Discuss. </a:t>
            </a:r>
          </a:p>
          <a:p>
            <a:pPr lvl="1">
              <a:spcBef>
                <a:spcPct val="25000"/>
              </a:spcBef>
              <a:buClr>
                <a:schemeClr val="accent2"/>
              </a:buClr>
              <a:buSzPct val="85000"/>
              <a:buFont typeface="Wingdings" pitchFamily="2" charset="2"/>
              <a:buChar char="n"/>
            </a:pPr>
            <a:r>
              <a:rPr lang="en-US" altLang="en-US" sz="2600" b="1">
                <a:latin typeface="Arial" charset="0"/>
              </a:rPr>
              <a:t>Is altering the difficulty of an assignment a good practice?</a:t>
            </a:r>
          </a:p>
          <a:p>
            <a:pPr lvl="1">
              <a:spcBef>
                <a:spcPct val="25000"/>
              </a:spcBef>
              <a:buClr>
                <a:schemeClr val="accent2"/>
              </a:buClr>
              <a:buSzPct val="85000"/>
              <a:buFont typeface="Wingdings" pitchFamily="2" charset="2"/>
              <a:buChar char="n"/>
            </a:pPr>
            <a:r>
              <a:rPr lang="en-US" altLang="en-US" sz="2600" b="1">
                <a:latin typeface="Arial" charset="0"/>
              </a:rPr>
              <a:t>When is it an accommodation or</a:t>
            </a:r>
          </a:p>
          <a:p>
            <a:pPr lvl="1">
              <a:spcBef>
                <a:spcPct val="25000"/>
              </a:spcBef>
              <a:buClr>
                <a:schemeClr val="accent2"/>
              </a:buClr>
              <a:buSzPct val="85000"/>
              <a:buFont typeface="Wingdings" pitchFamily="2" charset="2"/>
              <a:buNone/>
            </a:pPr>
            <a:r>
              <a:rPr lang="en-US" altLang="en-US" sz="2600" b="1">
                <a:latin typeface="Arial" charset="0"/>
              </a:rPr>
              <a:t>	a modification?</a:t>
            </a:r>
          </a:p>
        </p:txBody>
      </p:sp>
      <p:pic>
        <p:nvPicPr>
          <p:cNvPr id="666630"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0574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287206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Text Box 2"/>
          <p:cNvSpPr txBox="1">
            <a:spLocks noChangeArrowheads="1"/>
          </p:cNvSpPr>
          <p:nvPr/>
        </p:nvSpPr>
        <p:spPr bwMode="auto">
          <a:xfrm>
            <a:off x="1752600" y="2286000"/>
            <a:ext cx="6248400" cy="32893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Output *</a:t>
            </a:r>
          </a:p>
          <a:p>
            <a:pPr algn="l">
              <a:spcBef>
                <a:spcPct val="50000"/>
              </a:spcBef>
            </a:pPr>
            <a:r>
              <a:rPr lang="en-US" altLang="en-US" sz="2200">
                <a:cs typeface="Times New Roman" charset="0"/>
              </a:rPr>
              <a:t>Adapt how the student can respond to instruction.</a:t>
            </a:r>
            <a:endParaRPr lang="en-US" altLang="en-US" sz="2200"/>
          </a:p>
          <a:p>
            <a:pPr algn="l">
              <a:spcBef>
                <a:spcPct val="50000"/>
              </a:spcBef>
            </a:pPr>
            <a:r>
              <a:rPr lang="en-US" altLang="en-US" sz="2200" i="1">
                <a:cs typeface="Times New Roman" charset="0"/>
              </a:rPr>
              <a:t>For example:</a:t>
            </a:r>
            <a:endParaRPr lang="en-US" altLang="en-US" sz="2200">
              <a:cs typeface="Times New Roman" charset="0"/>
            </a:endParaRPr>
          </a:p>
          <a:p>
            <a:pPr algn="l">
              <a:spcBef>
                <a:spcPct val="50000"/>
              </a:spcBef>
            </a:pPr>
            <a:r>
              <a:rPr lang="en-US" altLang="en-US" sz="2200">
                <a:cs typeface="Times New Roman" charset="0"/>
              </a:rPr>
              <a:t>Instead of answering questions in writing, allow a verbal response, use a communication book for some students, allow students to show knowledge with hands on materials.</a:t>
            </a:r>
            <a:r>
              <a:rPr lang="en-US" altLang="en-US" sz="2200" b="1"/>
              <a:t> </a:t>
            </a:r>
          </a:p>
        </p:txBody>
      </p:sp>
      <p:sp>
        <p:nvSpPr>
          <p:cNvPr id="667652" name="Rectangle 4"/>
          <p:cNvSpPr>
            <a:spLocks noChangeArrowheads="1"/>
          </p:cNvSpPr>
          <p:nvPr/>
        </p:nvSpPr>
        <p:spPr bwMode="auto">
          <a:xfrm>
            <a:off x="1295400" y="838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dirty="0">
                <a:solidFill>
                  <a:srgbClr val="CC0000"/>
                </a:solidFill>
                <a:latin typeface="Arial" charset="0"/>
              </a:rPr>
              <a:t>Nine Types of Curriculum Adaptations</a:t>
            </a:r>
          </a:p>
        </p:txBody>
      </p:sp>
    </p:spTree>
    <p:extLst>
      <p:ext uri="{BB962C8B-B14F-4D97-AF65-F5344CB8AC3E}">
        <p14:creationId xmlns:p14="http://schemas.microsoft.com/office/powerpoint/2010/main" xmlns="" val="25028553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6" name="Rectangle 4"/>
          <p:cNvSpPr>
            <a:spLocks noGrp="1" noChangeArrowheads="1"/>
          </p:cNvSpPr>
          <p:nvPr>
            <p:ph type="title"/>
          </p:nvPr>
        </p:nvSpPr>
        <p:spPr>
          <a:xfrm>
            <a:off x="1295400" y="762000"/>
            <a:ext cx="8001000" cy="762000"/>
          </a:xfrm>
        </p:spPr>
        <p:txBody>
          <a:bodyPr/>
          <a:lstStyle/>
          <a:p>
            <a:r>
              <a:rPr lang="en-US" altLang="en-US" sz="3600">
                <a:latin typeface="Arial" charset="0"/>
              </a:rPr>
              <a:t>Output Accommodations</a:t>
            </a:r>
          </a:p>
        </p:txBody>
      </p:sp>
      <p:sp>
        <p:nvSpPr>
          <p:cNvPr id="668674"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68675"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68677" name="Text Box 5"/>
          <p:cNvSpPr txBox="1">
            <a:spLocks noChangeArrowheads="1"/>
          </p:cNvSpPr>
          <p:nvPr/>
        </p:nvSpPr>
        <p:spPr bwMode="auto">
          <a:xfrm>
            <a:off x="1219200" y="2055813"/>
            <a:ext cx="7315200" cy="2439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charset="0"/>
              </a:defRPr>
            </a:lvl1pPr>
            <a:lvl2pPr marL="628650"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25000"/>
              </a:spcBef>
              <a:buClr>
                <a:schemeClr val="accent2"/>
              </a:buClr>
              <a:buSzPct val="85000"/>
              <a:buFont typeface="Wingdings" pitchFamily="2" charset="2"/>
              <a:buChar char="n"/>
            </a:pPr>
            <a:r>
              <a:rPr lang="en-US" altLang="en-US" sz="2800">
                <a:latin typeface="Arial" charset="0"/>
              </a:rPr>
              <a:t>Altered methods of demonstrating mastery of the instruction.</a:t>
            </a:r>
          </a:p>
          <a:p>
            <a:pPr>
              <a:spcBef>
                <a:spcPct val="25000"/>
              </a:spcBef>
              <a:buClr>
                <a:schemeClr val="accent2"/>
              </a:buClr>
              <a:buSzPct val="85000"/>
              <a:buFont typeface="Wingdings" pitchFamily="2" charset="2"/>
              <a:buChar char="n"/>
            </a:pPr>
            <a:r>
              <a:rPr lang="en-US" altLang="en-US" sz="2800">
                <a:latin typeface="Arial" charset="0"/>
              </a:rPr>
              <a:t>Measures what the student learned, not the student’s disability or characteristics.</a:t>
            </a:r>
          </a:p>
          <a:p>
            <a:pPr>
              <a:spcBef>
                <a:spcPct val="25000"/>
              </a:spcBef>
              <a:buClr>
                <a:schemeClr val="accent2"/>
              </a:buClr>
              <a:buSzPct val="85000"/>
              <a:buFont typeface="Wingdings" pitchFamily="2" charset="2"/>
              <a:buChar char="n"/>
            </a:pPr>
            <a:r>
              <a:rPr lang="en-US" altLang="en-US" sz="2800">
                <a:latin typeface="Arial" charset="0"/>
              </a:rPr>
              <a:t>Removes barriers.</a:t>
            </a:r>
          </a:p>
        </p:txBody>
      </p:sp>
      <p:grpSp>
        <p:nvGrpSpPr>
          <p:cNvPr id="668678" name="Group 6"/>
          <p:cNvGrpSpPr>
            <a:grpSpLocks/>
          </p:cNvGrpSpPr>
          <p:nvPr/>
        </p:nvGrpSpPr>
        <p:grpSpPr bwMode="auto">
          <a:xfrm>
            <a:off x="7086600" y="609600"/>
            <a:ext cx="1905000" cy="1931988"/>
            <a:chOff x="1536" y="2688"/>
            <a:chExt cx="1200" cy="1217"/>
          </a:xfrm>
        </p:grpSpPr>
        <p:pic>
          <p:nvPicPr>
            <p:cNvPr id="668679" name="Picture 7" descr="BD09375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6" y="2688"/>
              <a:ext cx="1131" cy="971"/>
            </a:xfrm>
            <a:prstGeom prst="rect">
              <a:avLst/>
            </a:prstGeom>
            <a:noFill/>
            <a:extLst>
              <a:ext uri="{909E8E84-426E-40DD-AFC4-6F175D3DCCD1}">
                <a14:hiddenFill xmlns:a14="http://schemas.microsoft.com/office/drawing/2010/main" xmlns="">
                  <a:solidFill>
                    <a:srgbClr val="FFFFFF"/>
                  </a:solidFill>
                </a14:hiddenFill>
              </a:ext>
            </a:extLst>
          </p:spPr>
        </p:pic>
        <p:sp>
          <p:nvSpPr>
            <p:cNvPr id="668680" name="AutoShape 8"/>
            <p:cNvSpPr>
              <a:spLocks noChangeArrowheads="1"/>
            </p:cNvSpPr>
            <p:nvPr/>
          </p:nvSpPr>
          <p:spPr bwMode="auto">
            <a:xfrm rot="555745">
              <a:off x="2112" y="3496"/>
              <a:ext cx="624" cy="409"/>
            </a:xfrm>
            <a:prstGeom prst="upArrowCallout">
              <a:avLst>
                <a:gd name="adj1" fmla="val 20540"/>
                <a:gd name="adj2" fmla="val 38142"/>
                <a:gd name="adj3" fmla="val 20537"/>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OUT</a:t>
              </a:r>
            </a:p>
          </p:txBody>
        </p:sp>
      </p:grpSp>
    </p:spTree>
    <p:extLst>
      <p:ext uri="{BB962C8B-B14F-4D97-AF65-F5344CB8AC3E}">
        <p14:creationId xmlns:p14="http://schemas.microsoft.com/office/powerpoint/2010/main" xmlns="" val="85454946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69699"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69700" name="Text Box 4"/>
          <p:cNvSpPr txBox="1">
            <a:spLocks noChangeArrowheads="1"/>
          </p:cNvSpPr>
          <p:nvPr/>
        </p:nvSpPr>
        <p:spPr bwMode="auto">
          <a:xfrm>
            <a:off x="1295400" y="1914525"/>
            <a:ext cx="7086600" cy="346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tabLst>
                <a:tab pos="457200" algn="l"/>
              </a:tabLst>
              <a:defRPr sz="2400">
                <a:solidFill>
                  <a:schemeClr val="tx1"/>
                </a:solidFill>
                <a:latin typeface="Times New Roman" charset="0"/>
              </a:defRPr>
            </a:lvl1pPr>
            <a:lvl2pPr marL="1028700" indent="-400050" algn="l">
              <a:tabLst>
                <a:tab pos="457200" algn="l"/>
              </a:tabLst>
              <a:defRPr sz="2400">
                <a:solidFill>
                  <a:schemeClr val="tx1"/>
                </a:solidFill>
                <a:latin typeface="Times New Roman" charset="0"/>
              </a:defRPr>
            </a:lvl2pPr>
            <a:lvl3pPr marL="1143000" algn="l">
              <a:tabLst>
                <a:tab pos="457200" algn="l"/>
              </a:tabLst>
              <a:defRPr sz="2400">
                <a:solidFill>
                  <a:schemeClr val="tx1"/>
                </a:solidFill>
                <a:latin typeface="Times New Roman" charset="0"/>
              </a:defRPr>
            </a:lvl3pPr>
            <a:lvl4pPr algn="l">
              <a:tabLst>
                <a:tab pos="457200" algn="l"/>
              </a:tabLst>
              <a:defRPr sz="2400">
                <a:solidFill>
                  <a:schemeClr val="tx1"/>
                </a:solidFill>
                <a:latin typeface="Times New Roman" charset="0"/>
              </a:defRPr>
            </a:lvl4pPr>
            <a:lvl5pPr algn="l">
              <a:tabLst>
                <a:tab pos="457200" algn="l"/>
              </a:tabLst>
              <a:defRPr sz="2400">
                <a:solidFill>
                  <a:schemeClr val="tx1"/>
                </a:solidFill>
                <a:latin typeface="Times New Roman" charset="0"/>
              </a:defRPr>
            </a:lvl5pPr>
            <a:lvl6pPr fontAlgn="base">
              <a:spcBef>
                <a:spcPct val="0"/>
              </a:spcBef>
              <a:spcAft>
                <a:spcPct val="0"/>
              </a:spcAft>
              <a:tabLst>
                <a:tab pos="457200" algn="l"/>
              </a:tabLst>
              <a:defRPr sz="2400">
                <a:solidFill>
                  <a:schemeClr val="tx1"/>
                </a:solidFill>
                <a:latin typeface="Times New Roman" charset="0"/>
              </a:defRPr>
            </a:lvl6pPr>
            <a:lvl7pPr fontAlgn="base">
              <a:spcBef>
                <a:spcPct val="0"/>
              </a:spcBef>
              <a:spcAft>
                <a:spcPct val="0"/>
              </a:spcAft>
              <a:tabLst>
                <a:tab pos="457200" algn="l"/>
              </a:tabLst>
              <a:defRPr sz="2400">
                <a:solidFill>
                  <a:schemeClr val="tx1"/>
                </a:solidFill>
                <a:latin typeface="Times New Roman" charset="0"/>
              </a:defRPr>
            </a:lvl7pPr>
            <a:lvl8pPr fontAlgn="base">
              <a:spcBef>
                <a:spcPct val="0"/>
              </a:spcBef>
              <a:spcAft>
                <a:spcPct val="0"/>
              </a:spcAft>
              <a:tabLst>
                <a:tab pos="457200" algn="l"/>
              </a:tabLst>
              <a:defRPr sz="2400">
                <a:solidFill>
                  <a:schemeClr val="tx1"/>
                </a:solidFill>
                <a:latin typeface="Times New Roman" charset="0"/>
              </a:defRPr>
            </a:lvl8pPr>
            <a:lvl9pPr fontAlgn="base">
              <a:spcBef>
                <a:spcPct val="0"/>
              </a:spcBef>
              <a:spcAft>
                <a:spcPct val="0"/>
              </a:spcAft>
              <a:tabLst>
                <a:tab pos="457200" algn="l"/>
              </a:tabLst>
              <a:defRPr sz="2400">
                <a:solidFill>
                  <a:schemeClr val="tx1"/>
                </a:solidFill>
                <a:latin typeface="Times New Roman" charset="0"/>
              </a:defRPr>
            </a:lvl9pPr>
          </a:lstStyle>
          <a:p>
            <a:pPr>
              <a:spcBef>
                <a:spcPct val="25000"/>
              </a:spcBef>
              <a:buClr>
                <a:schemeClr val="accent2"/>
              </a:buClr>
              <a:buSzPct val="85000"/>
              <a:buFont typeface="Wingdings" pitchFamily="2" charset="2"/>
              <a:buChar char="n"/>
            </a:pPr>
            <a:r>
              <a:rPr lang="en-US" altLang="en-US" sz="2600">
                <a:latin typeface="Arial" charset="0"/>
              </a:rPr>
              <a:t>Accommodation during </a:t>
            </a:r>
            <a:r>
              <a:rPr lang="en-US" altLang="en-US" sz="2600">
                <a:solidFill>
                  <a:srgbClr val="CC0000"/>
                </a:solidFill>
                <a:latin typeface="Arial" charset="0"/>
              </a:rPr>
              <a:t>OUTPUT</a:t>
            </a:r>
          </a:p>
          <a:p>
            <a:pPr lvl="1">
              <a:spcBef>
                <a:spcPct val="25000"/>
              </a:spcBef>
              <a:buClr>
                <a:schemeClr val="folHlink"/>
              </a:buClr>
              <a:buSzPct val="85000"/>
              <a:buFont typeface="Wingdings" pitchFamily="2" charset="2"/>
              <a:buNone/>
            </a:pPr>
            <a:endParaRPr lang="en-US" altLang="en-US" sz="2600">
              <a:latin typeface="Arial" charset="0"/>
            </a:endParaRPr>
          </a:p>
          <a:p>
            <a:pPr lvl="1">
              <a:spcBef>
                <a:spcPct val="25000"/>
              </a:spcBef>
              <a:buClr>
                <a:schemeClr val="folHlink"/>
              </a:buClr>
              <a:buSzPct val="85000"/>
              <a:buFont typeface="Wingdings" pitchFamily="2" charset="2"/>
              <a:buChar char="n"/>
            </a:pPr>
            <a:r>
              <a:rPr lang="en-US" altLang="en-US" sz="2600">
                <a:latin typeface="Arial" charset="0"/>
              </a:rPr>
              <a:t>A service or support to help the learner validly demonstrate knowledge, removing the characteristic or </a:t>
            </a:r>
            <a:br>
              <a:rPr lang="en-US" altLang="en-US" sz="2600">
                <a:latin typeface="Arial" charset="0"/>
              </a:rPr>
            </a:br>
            <a:r>
              <a:rPr lang="en-US" altLang="en-US" sz="2600">
                <a:latin typeface="Arial" charset="0"/>
              </a:rPr>
              <a:t>disability interfering with </a:t>
            </a:r>
            <a:br>
              <a:rPr lang="en-US" altLang="en-US" sz="2600">
                <a:latin typeface="Arial" charset="0"/>
              </a:rPr>
            </a:br>
            <a:r>
              <a:rPr lang="en-US" altLang="en-US" sz="2600">
                <a:latin typeface="Arial" charset="0"/>
              </a:rPr>
              <a:t>demonstration of what has </a:t>
            </a:r>
            <a:br>
              <a:rPr lang="en-US" altLang="en-US" sz="2600">
                <a:latin typeface="Arial" charset="0"/>
              </a:rPr>
            </a:br>
            <a:r>
              <a:rPr lang="en-US" altLang="en-US" sz="2600">
                <a:latin typeface="Arial" charset="0"/>
              </a:rPr>
              <a:t>been learned.</a:t>
            </a:r>
          </a:p>
        </p:txBody>
      </p:sp>
      <p:sp>
        <p:nvSpPr>
          <p:cNvPr id="669701" name="Text Box 5"/>
          <p:cNvSpPr txBox="1">
            <a:spLocks noChangeArrowheads="1"/>
          </p:cNvSpPr>
          <p:nvPr/>
        </p:nvSpPr>
        <p:spPr bwMode="auto">
          <a:xfrm>
            <a:off x="1219200" y="914400"/>
            <a:ext cx="7696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a:solidFill>
                  <a:srgbClr val="CC0000"/>
                </a:solidFill>
              </a:rPr>
              <a:t>Output Goal</a:t>
            </a:r>
          </a:p>
        </p:txBody>
      </p:sp>
      <p:pic>
        <p:nvPicPr>
          <p:cNvPr id="669702" name="Picture 6" descr="j010585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53200" y="4267200"/>
            <a:ext cx="2068513" cy="2070100"/>
          </a:xfrm>
          <a:prstGeom prst="rect">
            <a:avLst/>
          </a:prstGeom>
          <a:noFill/>
          <a:extLst>
            <a:ext uri="{909E8E84-426E-40DD-AFC4-6F175D3DCCD1}">
              <a14:hiddenFill xmlns:a14="http://schemas.microsoft.com/office/drawing/2010/main" xmlns="">
                <a:solidFill>
                  <a:srgbClr val="FFFFFF"/>
                </a:solidFill>
              </a14:hiddenFill>
            </a:ext>
          </a:extLst>
        </p:spPr>
      </p:pic>
      <p:sp>
        <p:nvSpPr>
          <p:cNvPr id="669703" name="Text Box 7"/>
          <p:cNvSpPr txBox="1">
            <a:spLocks noChangeArrowheads="1"/>
          </p:cNvSpPr>
          <p:nvPr/>
        </p:nvSpPr>
        <p:spPr bwMode="auto">
          <a:xfrm>
            <a:off x="7756525" y="954088"/>
            <a:ext cx="184150" cy="457200"/>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US" altLang="en-US"/>
          </a:p>
        </p:txBody>
      </p:sp>
      <p:grpSp>
        <p:nvGrpSpPr>
          <p:cNvPr id="669704" name="Group 8"/>
          <p:cNvGrpSpPr>
            <a:grpSpLocks/>
          </p:cNvGrpSpPr>
          <p:nvPr/>
        </p:nvGrpSpPr>
        <p:grpSpPr bwMode="auto">
          <a:xfrm>
            <a:off x="7086600" y="609600"/>
            <a:ext cx="1905000" cy="1931988"/>
            <a:chOff x="1536" y="2688"/>
            <a:chExt cx="1200" cy="1217"/>
          </a:xfrm>
        </p:grpSpPr>
        <p:pic>
          <p:nvPicPr>
            <p:cNvPr id="669705" name="Picture 9" descr="BD09375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6" y="2688"/>
              <a:ext cx="1131" cy="971"/>
            </a:xfrm>
            <a:prstGeom prst="rect">
              <a:avLst/>
            </a:prstGeom>
            <a:noFill/>
            <a:extLst>
              <a:ext uri="{909E8E84-426E-40DD-AFC4-6F175D3DCCD1}">
                <a14:hiddenFill xmlns:a14="http://schemas.microsoft.com/office/drawing/2010/main" xmlns="">
                  <a:solidFill>
                    <a:srgbClr val="FFFFFF"/>
                  </a:solidFill>
                </a14:hiddenFill>
              </a:ext>
            </a:extLst>
          </p:spPr>
        </p:pic>
        <p:sp>
          <p:nvSpPr>
            <p:cNvPr id="669706" name="AutoShape 10"/>
            <p:cNvSpPr>
              <a:spLocks noChangeArrowheads="1"/>
            </p:cNvSpPr>
            <p:nvPr/>
          </p:nvSpPr>
          <p:spPr bwMode="auto">
            <a:xfrm rot="555745">
              <a:off x="2112" y="3496"/>
              <a:ext cx="624" cy="409"/>
            </a:xfrm>
            <a:prstGeom prst="upArrowCallout">
              <a:avLst>
                <a:gd name="adj1" fmla="val 20540"/>
                <a:gd name="adj2" fmla="val 38142"/>
                <a:gd name="adj3" fmla="val 20537"/>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OUT</a:t>
              </a:r>
            </a:p>
          </p:txBody>
        </p:sp>
      </p:grpSp>
    </p:spTree>
    <p:extLst>
      <p:ext uri="{BB962C8B-B14F-4D97-AF65-F5344CB8AC3E}">
        <p14:creationId xmlns:p14="http://schemas.microsoft.com/office/powerpoint/2010/main" xmlns="" val="22093382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4" name="Rectangle 4"/>
          <p:cNvSpPr>
            <a:spLocks noGrp="1" noChangeArrowheads="1"/>
          </p:cNvSpPr>
          <p:nvPr>
            <p:ph type="title"/>
          </p:nvPr>
        </p:nvSpPr>
        <p:spPr>
          <a:xfrm>
            <a:off x="1295400" y="838200"/>
            <a:ext cx="8001000" cy="762000"/>
          </a:xfrm>
        </p:spPr>
        <p:txBody>
          <a:bodyPr/>
          <a:lstStyle/>
          <a:p>
            <a:r>
              <a:rPr lang="en-US" altLang="en-US" sz="3600">
                <a:latin typeface="Arial" charset="0"/>
              </a:rPr>
              <a:t>Output Accommodations</a:t>
            </a:r>
          </a:p>
        </p:txBody>
      </p:sp>
      <p:sp>
        <p:nvSpPr>
          <p:cNvPr id="670722"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70723"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70725" name="Text Box 5"/>
          <p:cNvSpPr txBox="1">
            <a:spLocks noChangeArrowheads="1"/>
          </p:cNvSpPr>
          <p:nvPr/>
        </p:nvSpPr>
        <p:spPr bwMode="auto">
          <a:xfrm>
            <a:off x="533400" y="1905000"/>
            <a:ext cx="7772400" cy="3246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algn="l">
              <a:defRPr sz="2400">
                <a:solidFill>
                  <a:schemeClr val="tx1"/>
                </a:solidFill>
                <a:latin typeface="Times New Roman" charset="0"/>
              </a:defRPr>
            </a:lvl2pPr>
            <a:lvl3pPr marL="1371600" indent="-457200" algn="l">
              <a:defRPr sz="2400">
                <a:solidFill>
                  <a:schemeClr val="tx1"/>
                </a:solidFill>
                <a:latin typeface="Times New Roman" charset="0"/>
              </a:defRPr>
            </a:lvl3pPr>
            <a:lvl4pPr marL="1485900"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2" algn="just">
              <a:spcBef>
                <a:spcPct val="25000"/>
              </a:spcBef>
            </a:pPr>
            <a:r>
              <a:rPr lang="en-US" altLang="en-US" sz="3200">
                <a:solidFill>
                  <a:srgbClr val="008000"/>
                </a:solidFill>
                <a:latin typeface="Arial" charset="0"/>
              </a:rPr>
              <a:t>Samples:</a:t>
            </a:r>
          </a:p>
          <a:p>
            <a:pPr lvl="2">
              <a:spcBef>
                <a:spcPct val="25000"/>
              </a:spcBef>
              <a:buClr>
                <a:schemeClr val="accent2"/>
              </a:buClr>
              <a:buSzPct val="85000"/>
              <a:buFont typeface="Wingdings" pitchFamily="2" charset="2"/>
              <a:buChar char="n"/>
            </a:pPr>
            <a:r>
              <a:rPr lang="en-US" altLang="en-US" sz="2800">
                <a:latin typeface="Arial" charset="0"/>
              </a:rPr>
              <a:t>Multiple choice vs. essay.</a:t>
            </a:r>
          </a:p>
          <a:p>
            <a:pPr lvl="2">
              <a:spcBef>
                <a:spcPct val="25000"/>
              </a:spcBef>
              <a:buClr>
                <a:schemeClr val="accent2"/>
              </a:buClr>
              <a:buSzPct val="85000"/>
              <a:buFont typeface="Wingdings" pitchFamily="2" charset="2"/>
              <a:buChar char="n"/>
            </a:pPr>
            <a:r>
              <a:rPr lang="en-US" altLang="en-US" sz="2800">
                <a:latin typeface="Arial" charset="0"/>
              </a:rPr>
              <a:t>Dictating vs. writing.</a:t>
            </a:r>
          </a:p>
          <a:p>
            <a:pPr lvl="2">
              <a:spcBef>
                <a:spcPct val="25000"/>
              </a:spcBef>
              <a:buClr>
                <a:schemeClr val="accent2"/>
              </a:buClr>
              <a:buSzPct val="85000"/>
              <a:buFont typeface="Wingdings" pitchFamily="2" charset="2"/>
              <a:buChar char="n"/>
            </a:pPr>
            <a:r>
              <a:rPr lang="en-US" altLang="en-US" sz="2800">
                <a:latin typeface="Arial" charset="0"/>
              </a:rPr>
              <a:t>Typing vs. handwriting.</a:t>
            </a:r>
          </a:p>
          <a:p>
            <a:pPr lvl="2">
              <a:spcBef>
                <a:spcPct val="25000"/>
              </a:spcBef>
              <a:buClr>
                <a:schemeClr val="accent2"/>
              </a:buClr>
              <a:buSzPct val="85000"/>
              <a:buFont typeface="Wingdings" pitchFamily="2" charset="2"/>
              <a:buChar char="n"/>
            </a:pPr>
            <a:r>
              <a:rPr lang="en-US" altLang="en-US" sz="2800">
                <a:latin typeface="Arial" charset="0"/>
              </a:rPr>
              <a:t>Demonstrating vs. writing.</a:t>
            </a:r>
          </a:p>
          <a:p>
            <a:pPr lvl="2">
              <a:spcBef>
                <a:spcPct val="25000"/>
              </a:spcBef>
              <a:buClr>
                <a:schemeClr val="accent2"/>
              </a:buClr>
              <a:buSzPct val="85000"/>
              <a:buFont typeface="Wingdings" pitchFamily="2" charset="2"/>
              <a:buChar char="n"/>
            </a:pPr>
            <a:r>
              <a:rPr lang="en-US" altLang="en-US" sz="2800">
                <a:latin typeface="Arial" charset="0"/>
              </a:rPr>
              <a:t>Timed quizzes vs. un-timed ones.</a:t>
            </a:r>
          </a:p>
        </p:txBody>
      </p:sp>
      <p:grpSp>
        <p:nvGrpSpPr>
          <p:cNvPr id="670726" name="Group 6"/>
          <p:cNvGrpSpPr>
            <a:grpSpLocks/>
          </p:cNvGrpSpPr>
          <p:nvPr/>
        </p:nvGrpSpPr>
        <p:grpSpPr bwMode="auto">
          <a:xfrm>
            <a:off x="7010400" y="914400"/>
            <a:ext cx="1905000" cy="1931988"/>
            <a:chOff x="1536" y="2688"/>
            <a:chExt cx="1200" cy="1217"/>
          </a:xfrm>
        </p:grpSpPr>
        <p:pic>
          <p:nvPicPr>
            <p:cNvPr id="670727" name="Picture 7" descr="BD09375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6" y="2688"/>
              <a:ext cx="1131" cy="971"/>
            </a:xfrm>
            <a:prstGeom prst="rect">
              <a:avLst/>
            </a:prstGeom>
            <a:noFill/>
            <a:extLst>
              <a:ext uri="{909E8E84-426E-40DD-AFC4-6F175D3DCCD1}">
                <a14:hiddenFill xmlns:a14="http://schemas.microsoft.com/office/drawing/2010/main" xmlns="">
                  <a:solidFill>
                    <a:srgbClr val="FFFFFF"/>
                  </a:solidFill>
                </a14:hiddenFill>
              </a:ext>
            </a:extLst>
          </p:spPr>
        </p:pic>
        <p:sp>
          <p:nvSpPr>
            <p:cNvPr id="670728" name="AutoShape 8"/>
            <p:cNvSpPr>
              <a:spLocks noChangeArrowheads="1"/>
            </p:cNvSpPr>
            <p:nvPr/>
          </p:nvSpPr>
          <p:spPr bwMode="auto">
            <a:xfrm rot="555745">
              <a:off x="2112" y="3496"/>
              <a:ext cx="624" cy="409"/>
            </a:xfrm>
            <a:prstGeom prst="upArrowCallout">
              <a:avLst>
                <a:gd name="adj1" fmla="val 20540"/>
                <a:gd name="adj2" fmla="val 38142"/>
                <a:gd name="adj3" fmla="val 20537"/>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OUT</a:t>
              </a:r>
            </a:p>
          </p:txBody>
        </p:sp>
      </p:grpSp>
    </p:spTree>
    <p:extLst>
      <p:ext uri="{BB962C8B-B14F-4D97-AF65-F5344CB8AC3E}">
        <p14:creationId xmlns:p14="http://schemas.microsoft.com/office/powerpoint/2010/main" xmlns="" val="36870246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8" name="Rectangle 4"/>
          <p:cNvSpPr>
            <a:spLocks noGrp="1" noChangeArrowheads="1"/>
          </p:cNvSpPr>
          <p:nvPr>
            <p:ph type="title"/>
          </p:nvPr>
        </p:nvSpPr>
        <p:spPr>
          <a:xfrm>
            <a:off x="1295400" y="762000"/>
            <a:ext cx="7620000" cy="914400"/>
          </a:xfrm>
        </p:spPr>
        <p:txBody>
          <a:bodyPr/>
          <a:lstStyle/>
          <a:p>
            <a:r>
              <a:rPr lang="en-US" altLang="en-US" sz="3600">
                <a:latin typeface="Arial" charset="0"/>
              </a:rPr>
              <a:t>Output-comparisons</a:t>
            </a:r>
          </a:p>
        </p:txBody>
      </p:sp>
      <p:sp>
        <p:nvSpPr>
          <p:cNvPr id="67174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71747"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grpSp>
        <p:nvGrpSpPr>
          <p:cNvPr id="671749" name="Group 5"/>
          <p:cNvGrpSpPr>
            <a:grpSpLocks/>
          </p:cNvGrpSpPr>
          <p:nvPr/>
        </p:nvGrpSpPr>
        <p:grpSpPr bwMode="auto">
          <a:xfrm>
            <a:off x="7010400" y="914400"/>
            <a:ext cx="1905000" cy="1931988"/>
            <a:chOff x="1536" y="2688"/>
            <a:chExt cx="1200" cy="1217"/>
          </a:xfrm>
        </p:grpSpPr>
        <p:pic>
          <p:nvPicPr>
            <p:cNvPr id="671750" name="Picture 6" descr="BD09375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6" y="2688"/>
              <a:ext cx="1131" cy="971"/>
            </a:xfrm>
            <a:prstGeom prst="rect">
              <a:avLst/>
            </a:prstGeom>
            <a:noFill/>
            <a:extLst>
              <a:ext uri="{909E8E84-426E-40DD-AFC4-6F175D3DCCD1}">
                <a14:hiddenFill xmlns:a14="http://schemas.microsoft.com/office/drawing/2010/main" xmlns="">
                  <a:solidFill>
                    <a:srgbClr val="FFFFFF"/>
                  </a:solidFill>
                </a14:hiddenFill>
              </a:ext>
            </a:extLst>
          </p:spPr>
        </p:pic>
        <p:sp>
          <p:nvSpPr>
            <p:cNvPr id="671751" name="AutoShape 7"/>
            <p:cNvSpPr>
              <a:spLocks noChangeArrowheads="1"/>
            </p:cNvSpPr>
            <p:nvPr/>
          </p:nvSpPr>
          <p:spPr bwMode="auto">
            <a:xfrm rot="555745">
              <a:off x="2112" y="3496"/>
              <a:ext cx="624" cy="409"/>
            </a:xfrm>
            <a:prstGeom prst="upArrowCallout">
              <a:avLst>
                <a:gd name="adj1" fmla="val 20540"/>
                <a:gd name="adj2" fmla="val 38142"/>
                <a:gd name="adj3" fmla="val 20537"/>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OUT</a:t>
              </a:r>
            </a:p>
          </p:txBody>
        </p:sp>
      </p:grpSp>
      <p:sp>
        <p:nvSpPr>
          <p:cNvPr id="671752" name="Text Box 8"/>
          <p:cNvSpPr txBox="1">
            <a:spLocks noChangeArrowheads="1"/>
          </p:cNvSpPr>
          <p:nvPr/>
        </p:nvSpPr>
        <p:spPr bwMode="auto">
          <a:xfrm>
            <a:off x="990600" y="1752600"/>
            <a:ext cx="7162800" cy="4614863"/>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800100" algn="l"/>
              </a:tabLst>
              <a:defRPr sz="2400">
                <a:solidFill>
                  <a:schemeClr val="tx1"/>
                </a:solidFill>
                <a:latin typeface="Times New Roman" charset="0"/>
              </a:defRPr>
            </a:lvl1pPr>
            <a:lvl2pPr marL="114300" algn="l">
              <a:tabLst>
                <a:tab pos="800100" algn="l"/>
              </a:tabLst>
              <a:defRPr sz="2400">
                <a:solidFill>
                  <a:schemeClr val="tx1"/>
                </a:solidFill>
                <a:latin typeface="Times New Roman" charset="0"/>
              </a:defRPr>
            </a:lvl2pPr>
            <a:lvl3pPr marL="228600" algn="l">
              <a:tabLst>
                <a:tab pos="800100" algn="l"/>
              </a:tabLst>
              <a:defRPr sz="2400">
                <a:solidFill>
                  <a:schemeClr val="tx1"/>
                </a:solidFill>
                <a:latin typeface="Times New Roman" charset="0"/>
              </a:defRPr>
            </a:lvl3pPr>
            <a:lvl4pPr marL="800100" indent="-457200" algn="l">
              <a:tabLst>
                <a:tab pos="800100" algn="l"/>
              </a:tabLst>
              <a:defRPr sz="2400">
                <a:solidFill>
                  <a:schemeClr val="tx1"/>
                </a:solidFill>
                <a:latin typeface="Times New Roman" charset="0"/>
              </a:defRPr>
            </a:lvl4pPr>
            <a:lvl5pPr algn="l">
              <a:tabLst>
                <a:tab pos="800100" algn="l"/>
              </a:tabLst>
              <a:defRPr sz="2400">
                <a:solidFill>
                  <a:schemeClr val="tx1"/>
                </a:solidFill>
                <a:latin typeface="Times New Roman" charset="0"/>
              </a:defRPr>
            </a:lvl5pPr>
            <a:lvl6pPr fontAlgn="base">
              <a:spcBef>
                <a:spcPct val="0"/>
              </a:spcBef>
              <a:spcAft>
                <a:spcPct val="0"/>
              </a:spcAft>
              <a:tabLst>
                <a:tab pos="800100" algn="l"/>
              </a:tabLst>
              <a:defRPr sz="2400">
                <a:solidFill>
                  <a:schemeClr val="tx1"/>
                </a:solidFill>
                <a:latin typeface="Times New Roman" charset="0"/>
              </a:defRPr>
            </a:lvl6pPr>
            <a:lvl7pPr fontAlgn="base">
              <a:spcBef>
                <a:spcPct val="0"/>
              </a:spcBef>
              <a:spcAft>
                <a:spcPct val="0"/>
              </a:spcAft>
              <a:tabLst>
                <a:tab pos="800100" algn="l"/>
              </a:tabLst>
              <a:defRPr sz="2400">
                <a:solidFill>
                  <a:schemeClr val="tx1"/>
                </a:solidFill>
                <a:latin typeface="Times New Roman" charset="0"/>
              </a:defRPr>
            </a:lvl7pPr>
            <a:lvl8pPr fontAlgn="base">
              <a:spcBef>
                <a:spcPct val="0"/>
              </a:spcBef>
              <a:spcAft>
                <a:spcPct val="0"/>
              </a:spcAft>
              <a:tabLst>
                <a:tab pos="800100" algn="l"/>
              </a:tabLst>
              <a:defRPr sz="2400">
                <a:solidFill>
                  <a:schemeClr val="tx1"/>
                </a:solidFill>
                <a:latin typeface="Times New Roman" charset="0"/>
              </a:defRPr>
            </a:lvl8pPr>
            <a:lvl9pPr fontAlgn="base">
              <a:spcBef>
                <a:spcPct val="0"/>
              </a:spcBef>
              <a:spcAft>
                <a:spcPct val="0"/>
              </a:spcAft>
              <a:tabLst>
                <a:tab pos="800100" algn="l"/>
              </a:tabLst>
              <a:defRPr sz="2400">
                <a:solidFill>
                  <a:schemeClr val="tx1"/>
                </a:solidFill>
                <a:latin typeface="Times New Roman" charset="0"/>
              </a:defRPr>
            </a:lvl9pPr>
          </a:lstStyle>
          <a:p>
            <a:pPr lvl="3">
              <a:spcBef>
                <a:spcPct val="25000"/>
              </a:spcBef>
              <a:buClr>
                <a:schemeClr val="accent2"/>
              </a:buClr>
              <a:buSzPct val="85000"/>
              <a:buFont typeface="Wingdings" pitchFamily="2" charset="2"/>
              <a:buChar char="n"/>
            </a:pPr>
            <a:r>
              <a:rPr lang="en-US" altLang="en-US" sz="2800" dirty="0">
                <a:latin typeface="Arial" charset="0"/>
              </a:rPr>
              <a:t>Standard Accommodations </a:t>
            </a:r>
          </a:p>
          <a:p>
            <a:pPr lvl="3" algn="just">
              <a:spcBef>
                <a:spcPct val="25000"/>
              </a:spcBef>
            </a:pPr>
            <a:r>
              <a:rPr lang="en-US" altLang="en-US" b="1" dirty="0">
                <a:latin typeface="Arial" charset="0"/>
              </a:rPr>
              <a:t>	vs. Non-standard Accommodations</a:t>
            </a:r>
          </a:p>
          <a:p>
            <a:pPr lvl="2" algn="just">
              <a:spcBef>
                <a:spcPct val="25000"/>
              </a:spcBef>
            </a:pPr>
            <a:r>
              <a:rPr lang="en-US" altLang="en-US" dirty="0">
                <a:latin typeface="Arial" charset="0"/>
              </a:rPr>
              <a:t>	Test publishers’ language as to whether 	what is being measured has been altered 	beyond the ability to compare this student’s 	performance to his/her peers.</a:t>
            </a:r>
          </a:p>
          <a:p>
            <a:pPr lvl="3">
              <a:spcBef>
                <a:spcPct val="25000"/>
              </a:spcBef>
              <a:buClr>
                <a:schemeClr val="accent2"/>
              </a:buClr>
              <a:buSzPct val="85000"/>
              <a:buFont typeface="Wingdings" pitchFamily="2" charset="2"/>
              <a:buChar char="n"/>
            </a:pPr>
            <a:r>
              <a:rPr lang="en-US" altLang="en-US" sz="2800" dirty="0">
                <a:latin typeface="Arial" charset="0"/>
              </a:rPr>
              <a:t>Accommodations vs. Modifications</a:t>
            </a:r>
          </a:p>
          <a:p>
            <a:pPr lvl="2" algn="just">
              <a:spcBef>
                <a:spcPct val="25000"/>
              </a:spcBef>
            </a:pPr>
            <a:r>
              <a:rPr lang="en-US" altLang="en-US" dirty="0">
                <a:latin typeface="Arial" charset="0"/>
              </a:rPr>
              <a:t>	Educators language as to whether what is 	being taught and measured is substantially 	altered from what is expected: The grade 	level standards.</a:t>
            </a:r>
          </a:p>
        </p:txBody>
      </p:sp>
    </p:spTree>
    <p:extLst>
      <p:ext uri="{BB962C8B-B14F-4D97-AF65-F5344CB8AC3E}">
        <p14:creationId xmlns:p14="http://schemas.microsoft.com/office/powerpoint/2010/main" xmlns="" val="396379446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4"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675842"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75843"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75845" name="Text Box 5"/>
          <p:cNvSpPr txBox="1">
            <a:spLocks noChangeArrowheads="1"/>
          </p:cNvSpPr>
          <p:nvPr/>
        </p:nvSpPr>
        <p:spPr bwMode="auto">
          <a:xfrm>
            <a:off x="914400" y="1830388"/>
            <a:ext cx="7391400" cy="307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lvl="1">
              <a:spcBef>
                <a:spcPct val="25000"/>
              </a:spcBef>
              <a:buClr>
                <a:schemeClr val="accent2"/>
              </a:buClr>
              <a:buSzPct val="85000"/>
              <a:buFont typeface="Wingdings" pitchFamily="2" charset="2"/>
              <a:buNone/>
            </a:pPr>
            <a:r>
              <a:rPr lang="en-US" altLang="en-US" sz="2600" b="1">
                <a:latin typeface="Arial" charset="0"/>
              </a:rPr>
              <a:t>Do I alter the grading if I have altered the output method?</a:t>
            </a:r>
          </a:p>
          <a:p>
            <a:pPr lvl="1">
              <a:spcBef>
                <a:spcPct val="25000"/>
              </a:spcBef>
              <a:buClr>
                <a:schemeClr val="accent2"/>
              </a:buClr>
              <a:buSzPct val="85000"/>
              <a:buFont typeface="Wingdings" pitchFamily="2" charset="2"/>
              <a:buChar char="n"/>
            </a:pPr>
            <a:r>
              <a:rPr lang="en-US" altLang="en-US" sz="2600" b="1">
                <a:latin typeface="Arial" charset="0"/>
              </a:rPr>
              <a:t>Is this an accommodation or a modification?</a:t>
            </a:r>
          </a:p>
          <a:p>
            <a:pPr lvl="1">
              <a:spcBef>
                <a:spcPct val="25000"/>
              </a:spcBef>
              <a:buClr>
                <a:schemeClr val="accent2"/>
              </a:buClr>
              <a:buSzPct val="85000"/>
              <a:buFont typeface="Wingdings" pitchFamily="2" charset="2"/>
              <a:buChar char="n"/>
            </a:pPr>
            <a:r>
              <a:rPr lang="en-US" altLang="en-US" sz="2600" b="1">
                <a:latin typeface="Arial" charset="0"/>
              </a:rPr>
              <a:t>Do not continue to measure a known skill deficit; measure attainment of content.</a:t>
            </a:r>
          </a:p>
        </p:txBody>
      </p:sp>
      <p:pic>
        <p:nvPicPr>
          <p:cNvPr id="675846"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629400" y="25146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453414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7" name="Rectangle 3"/>
          <p:cNvSpPr>
            <a:spLocks noGrp="1" noChangeArrowheads="1"/>
          </p:cNvSpPr>
          <p:nvPr>
            <p:ph type="title"/>
          </p:nvPr>
        </p:nvSpPr>
        <p:spPr>
          <a:xfrm>
            <a:off x="457200" y="1341438"/>
            <a:ext cx="7162800" cy="914400"/>
          </a:xfrm>
        </p:spPr>
        <p:txBody>
          <a:bodyPr>
            <a:normAutofit fontScale="90000"/>
          </a:bodyPr>
          <a:lstStyle/>
          <a:p>
            <a:r>
              <a:rPr lang="en-US" altLang="en-US" sz="3600" dirty="0">
                <a:latin typeface="Arial" charset="0"/>
              </a:rPr>
              <a:t/>
            </a:r>
            <a:br>
              <a:rPr lang="en-US" altLang="en-US" sz="3600" dirty="0">
                <a:latin typeface="Arial" charset="0"/>
              </a:rPr>
            </a:br>
            <a:r>
              <a:rPr lang="en-US" altLang="en-US" sz="3600" dirty="0">
                <a:latin typeface="Arial" charset="0"/>
              </a:rPr>
              <a:t>Review: Input &amp; Output </a:t>
            </a:r>
            <a:br>
              <a:rPr lang="en-US" altLang="en-US" sz="3600" dirty="0">
                <a:latin typeface="Arial" charset="0"/>
              </a:rPr>
            </a:br>
            <a:r>
              <a:rPr lang="en-US" altLang="en-US" sz="3600" dirty="0">
                <a:latin typeface="Arial" charset="0"/>
              </a:rPr>
              <a:t>Accommodations</a:t>
            </a:r>
          </a:p>
        </p:txBody>
      </p:sp>
      <p:sp>
        <p:nvSpPr>
          <p:cNvPr id="67686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76868" name="Text Box 4"/>
          <p:cNvSpPr txBox="1">
            <a:spLocks noChangeArrowheads="1"/>
          </p:cNvSpPr>
          <p:nvPr/>
        </p:nvSpPr>
        <p:spPr bwMode="auto">
          <a:xfrm>
            <a:off x="751114" y="2514600"/>
            <a:ext cx="6096000" cy="3136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1028700" algn="l"/>
              </a:tabLst>
              <a:defRPr sz="2400">
                <a:solidFill>
                  <a:schemeClr val="tx1"/>
                </a:solidFill>
                <a:latin typeface="Times New Roman" charset="0"/>
              </a:defRPr>
            </a:lvl1pPr>
            <a:lvl2pPr algn="l">
              <a:tabLst>
                <a:tab pos="1028700" algn="l"/>
              </a:tabLst>
              <a:defRPr sz="2400">
                <a:solidFill>
                  <a:schemeClr val="tx1"/>
                </a:solidFill>
                <a:latin typeface="Times New Roman" charset="0"/>
              </a:defRPr>
            </a:lvl2pPr>
            <a:lvl3pPr algn="l">
              <a:tabLst>
                <a:tab pos="1028700" algn="l"/>
              </a:tabLst>
              <a:defRPr sz="2400">
                <a:solidFill>
                  <a:schemeClr val="tx1"/>
                </a:solidFill>
                <a:latin typeface="Times New Roman" charset="0"/>
              </a:defRPr>
            </a:lvl3pPr>
            <a:lvl4pPr algn="l">
              <a:tabLst>
                <a:tab pos="1028700" algn="l"/>
              </a:tabLst>
              <a:defRPr sz="2400">
                <a:solidFill>
                  <a:schemeClr val="tx1"/>
                </a:solidFill>
                <a:latin typeface="Times New Roman" charset="0"/>
              </a:defRPr>
            </a:lvl4pPr>
            <a:lvl5pPr algn="l">
              <a:tabLst>
                <a:tab pos="1028700" algn="l"/>
              </a:tabLst>
              <a:defRPr sz="2400">
                <a:solidFill>
                  <a:schemeClr val="tx1"/>
                </a:solidFill>
                <a:latin typeface="Times New Roman" charset="0"/>
              </a:defRPr>
            </a:lvl5pPr>
            <a:lvl6pPr fontAlgn="base">
              <a:spcBef>
                <a:spcPct val="0"/>
              </a:spcBef>
              <a:spcAft>
                <a:spcPct val="0"/>
              </a:spcAft>
              <a:tabLst>
                <a:tab pos="1028700" algn="l"/>
              </a:tabLst>
              <a:defRPr sz="2400">
                <a:solidFill>
                  <a:schemeClr val="tx1"/>
                </a:solidFill>
                <a:latin typeface="Times New Roman" charset="0"/>
              </a:defRPr>
            </a:lvl6pPr>
            <a:lvl7pPr fontAlgn="base">
              <a:spcBef>
                <a:spcPct val="0"/>
              </a:spcBef>
              <a:spcAft>
                <a:spcPct val="0"/>
              </a:spcAft>
              <a:tabLst>
                <a:tab pos="1028700" algn="l"/>
              </a:tabLst>
              <a:defRPr sz="2400">
                <a:solidFill>
                  <a:schemeClr val="tx1"/>
                </a:solidFill>
                <a:latin typeface="Times New Roman" charset="0"/>
              </a:defRPr>
            </a:lvl7pPr>
            <a:lvl8pPr fontAlgn="base">
              <a:spcBef>
                <a:spcPct val="0"/>
              </a:spcBef>
              <a:spcAft>
                <a:spcPct val="0"/>
              </a:spcAft>
              <a:tabLst>
                <a:tab pos="1028700" algn="l"/>
              </a:tabLst>
              <a:defRPr sz="2400">
                <a:solidFill>
                  <a:schemeClr val="tx1"/>
                </a:solidFill>
                <a:latin typeface="Times New Roman" charset="0"/>
              </a:defRPr>
            </a:lvl8pPr>
            <a:lvl9pPr fontAlgn="base">
              <a:spcBef>
                <a:spcPct val="0"/>
              </a:spcBef>
              <a:spcAft>
                <a:spcPct val="0"/>
              </a:spcAft>
              <a:tabLst>
                <a:tab pos="1028700" algn="l"/>
              </a:tabLst>
              <a:defRPr sz="2400">
                <a:solidFill>
                  <a:schemeClr val="tx1"/>
                </a:solidFill>
                <a:latin typeface="Times New Roman" charset="0"/>
              </a:defRPr>
            </a:lvl9pPr>
          </a:lstStyle>
          <a:p>
            <a:pPr lvl="1">
              <a:spcBef>
                <a:spcPct val="25000"/>
              </a:spcBef>
              <a:buFontTx/>
              <a:buBlip>
                <a:blip r:embed="rId2"/>
              </a:buBlip>
            </a:pPr>
            <a:r>
              <a:rPr lang="en-US" altLang="en-US" sz="2800" dirty="0">
                <a:latin typeface="Arial" charset="0"/>
              </a:rPr>
              <a:t>    Input accommodation.</a:t>
            </a:r>
          </a:p>
          <a:p>
            <a:pPr lvl="1">
              <a:spcBef>
                <a:spcPct val="25000"/>
              </a:spcBef>
            </a:pPr>
            <a:r>
              <a:rPr lang="en-US" altLang="en-US" sz="2600" dirty="0">
                <a:latin typeface="Arial" charset="0"/>
              </a:rPr>
              <a:t>	- a service or support </a:t>
            </a:r>
            <a:r>
              <a:rPr lang="en-US" altLang="en-US" sz="2600" dirty="0">
                <a:solidFill>
                  <a:srgbClr val="008000"/>
                </a:solidFill>
                <a:latin typeface="Arial" charset="0"/>
              </a:rPr>
              <a:t>to help 		fully access the subject matter 	and instruction. </a:t>
            </a:r>
          </a:p>
          <a:p>
            <a:pPr lvl="1">
              <a:spcBef>
                <a:spcPct val="25000"/>
              </a:spcBef>
              <a:buFontTx/>
              <a:buBlip>
                <a:blip r:embed="rId2"/>
              </a:buBlip>
            </a:pPr>
            <a:r>
              <a:rPr lang="en-US" altLang="en-US" sz="2800" dirty="0">
                <a:latin typeface="Arial" charset="0"/>
              </a:rPr>
              <a:t>	 Output accommodation.</a:t>
            </a:r>
          </a:p>
          <a:p>
            <a:r>
              <a:rPr lang="en-US" altLang="en-US" sz="2600" dirty="0">
                <a:latin typeface="Arial" charset="0"/>
              </a:rPr>
              <a:t>	- a service or support </a:t>
            </a:r>
            <a:r>
              <a:rPr lang="en-US" altLang="en-US" sz="2600" dirty="0">
                <a:solidFill>
                  <a:srgbClr val="008000"/>
                </a:solidFill>
                <a:latin typeface="Arial" charset="0"/>
              </a:rPr>
              <a:t>to help 		validly demonstrate knowledge.</a:t>
            </a:r>
            <a:endParaRPr lang="en-US" altLang="en-US" sz="2600" dirty="0">
              <a:latin typeface="Arial" charset="0"/>
            </a:endParaRPr>
          </a:p>
        </p:txBody>
      </p:sp>
      <p:grpSp>
        <p:nvGrpSpPr>
          <p:cNvPr id="676869" name="Group 5"/>
          <p:cNvGrpSpPr>
            <a:grpSpLocks/>
          </p:cNvGrpSpPr>
          <p:nvPr/>
        </p:nvGrpSpPr>
        <p:grpSpPr bwMode="auto">
          <a:xfrm>
            <a:off x="6934200" y="685800"/>
            <a:ext cx="1758950" cy="1670050"/>
            <a:chOff x="2880" y="2496"/>
            <a:chExt cx="1108" cy="1052"/>
          </a:xfrm>
        </p:grpSpPr>
        <p:pic>
          <p:nvPicPr>
            <p:cNvPr id="676870" name="Picture 6" descr="BD0934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76871" name="AutoShape 7"/>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grpSp>
        <p:nvGrpSpPr>
          <p:cNvPr id="676872" name="Group 8"/>
          <p:cNvGrpSpPr>
            <a:grpSpLocks/>
          </p:cNvGrpSpPr>
          <p:nvPr/>
        </p:nvGrpSpPr>
        <p:grpSpPr bwMode="auto">
          <a:xfrm>
            <a:off x="7010400" y="2667000"/>
            <a:ext cx="1905000" cy="1931988"/>
            <a:chOff x="1536" y="2688"/>
            <a:chExt cx="1200" cy="1217"/>
          </a:xfrm>
        </p:grpSpPr>
        <p:pic>
          <p:nvPicPr>
            <p:cNvPr id="676873" name="Picture 9" descr="BD09375_"/>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6" y="2688"/>
              <a:ext cx="1131" cy="971"/>
            </a:xfrm>
            <a:prstGeom prst="rect">
              <a:avLst/>
            </a:prstGeom>
            <a:noFill/>
            <a:extLst>
              <a:ext uri="{909E8E84-426E-40DD-AFC4-6F175D3DCCD1}">
                <a14:hiddenFill xmlns:a14="http://schemas.microsoft.com/office/drawing/2010/main" xmlns="">
                  <a:solidFill>
                    <a:srgbClr val="FFFFFF"/>
                  </a:solidFill>
                </a14:hiddenFill>
              </a:ext>
            </a:extLst>
          </p:spPr>
        </p:pic>
        <p:sp>
          <p:nvSpPr>
            <p:cNvPr id="676874" name="AutoShape 10"/>
            <p:cNvSpPr>
              <a:spLocks noChangeArrowheads="1"/>
            </p:cNvSpPr>
            <p:nvPr/>
          </p:nvSpPr>
          <p:spPr bwMode="auto">
            <a:xfrm rot="555745">
              <a:off x="2112" y="3496"/>
              <a:ext cx="624" cy="409"/>
            </a:xfrm>
            <a:prstGeom prst="upArrowCallout">
              <a:avLst>
                <a:gd name="adj1" fmla="val 20540"/>
                <a:gd name="adj2" fmla="val 38142"/>
                <a:gd name="adj3" fmla="val 20537"/>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a:t>OUT</a:t>
              </a:r>
            </a:p>
          </p:txBody>
        </p:sp>
      </p:grpSp>
    </p:spTree>
    <p:extLst>
      <p:ext uri="{BB962C8B-B14F-4D97-AF65-F5344CB8AC3E}">
        <p14:creationId xmlns:p14="http://schemas.microsoft.com/office/powerpoint/2010/main" xmlns="" val="31370202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90600" y="762000"/>
            <a:ext cx="7315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smtClean="0">
                <a:solidFill>
                  <a:srgbClr val="CC0000"/>
                </a:solidFill>
              </a:rPr>
              <a:t>Location, Location, Location</a:t>
            </a:r>
            <a:endParaRPr lang="en-US" altLang="en-US" sz="3600" b="1" dirty="0">
              <a:solidFill>
                <a:srgbClr val="CC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1524000"/>
            <a:ext cx="7924800"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ight Arrow 5"/>
          <p:cNvSpPr/>
          <p:nvPr/>
        </p:nvSpPr>
        <p:spPr>
          <a:xfrm rot="10800000">
            <a:off x="5420932" y="3581400"/>
            <a:ext cx="272827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89020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idx="1"/>
          </p:nvPr>
        </p:nvSpPr>
        <p:spPr>
          <a:xfrm>
            <a:off x="1295400" y="1981200"/>
            <a:ext cx="6934200" cy="838200"/>
          </a:xfrm>
          <a:solidFill>
            <a:srgbClr val="FFFF00"/>
          </a:solidFill>
        </p:spPr>
        <p:txBody>
          <a:bodyPr/>
          <a:lstStyle/>
          <a:p>
            <a:pPr marL="0" indent="0">
              <a:spcBef>
                <a:spcPct val="0"/>
              </a:spcBef>
              <a:buClrTx/>
              <a:buSzTx/>
              <a:buFontTx/>
              <a:buNone/>
            </a:pPr>
            <a:r>
              <a:rPr lang="en-US" altLang="en-US" sz="2400" b="1">
                <a:solidFill>
                  <a:srgbClr val="0000FF"/>
                </a:solidFill>
                <a:latin typeface="Times New Roman" charset="0"/>
              </a:rPr>
              <a:t>The most critical components of  “Effective Instruction” and “Accommodation Planning”</a:t>
            </a:r>
          </a:p>
          <a:p>
            <a:pPr marL="0" indent="0">
              <a:spcBef>
                <a:spcPct val="0"/>
              </a:spcBef>
              <a:buClrTx/>
              <a:buSzTx/>
              <a:buFontTx/>
              <a:buNone/>
            </a:pPr>
            <a:endParaRPr lang="en-US" altLang="en-US" sz="2400" b="1">
              <a:solidFill>
                <a:srgbClr val="0000FF"/>
              </a:solidFill>
              <a:latin typeface="Times New Roman" charset="0"/>
            </a:endParaRPr>
          </a:p>
        </p:txBody>
      </p:sp>
      <p:sp>
        <p:nvSpPr>
          <p:cNvPr id="677891" name="Rectangle 3"/>
          <p:cNvSpPr>
            <a:spLocks noChangeArrowheads="1"/>
          </p:cNvSpPr>
          <p:nvPr/>
        </p:nvSpPr>
        <p:spPr bwMode="auto">
          <a:xfrm>
            <a:off x="1295400" y="914400"/>
            <a:ext cx="67818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In a Nutshell:</a:t>
            </a:r>
          </a:p>
        </p:txBody>
      </p:sp>
      <p:sp>
        <p:nvSpPr>
          <p:cNvPr id="677892" name="Text Box 4"/>
          <p:cNvSpPr txBox="1">
            <a:spLocks noChangeArrowheads="1"/>
          </p:cNvSpPr>
          <p:nvPr/>
        </p:nvSpPr>
        <p:spPr bwMode="auto">
          <a:xfrm>
            <a:off x="1295400" y="2971800"/>
            <a:ext cx="7162800" cy="3016250"/>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charset="0"/>
              </a:defRPr>
            </a:lvl1pPr>
            <a:lvl2pPr marL="571500"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Tx/>
              <a:buBlip>
                <a:blip r:embed="rId2"/>
              </a:buBlip>
            </a:pPr>
            <a:r>
              <a:rPr lang="en-US" altLang="en-US" sz="3600" b="1"/>
              <a:t>Input</a:t>
            </a:r>
            <a:r>
              <a:rPr lang="en-US" altLang="en-US" sz="3200" b="1"/>
              <a:t> </a:t>
            </a:r>
            <a:r>
              <a:rPr lang="en-US" altLang="en-US" b="1"/>
              <a:t>Accommodation Strategy:  Circumvent learner characteristic barriers: Alter </a:t>
            </a:r>
            <a:r>
              <a:rPr lang="en-US" altLang="en-US" b="1" u="sng">
                <a:solidFill>
                  <a:srgbClr val="9933FF"/>
                </a:solidFill>
              </a:rPr>
              <a:t>presentation</a:t>
            </a:r>
            <a:r>
              <a:rPr lang="en-US" altLang="en-US" b="1"/>
              <a:t> of information to the student.</a:t>
            </a:r>
          </a:p>
          <a:p>
            <a:endParaRPr lang="en-US" altLang="en-US" b="1"/>
          </a:p>
          <a:p>
            <a:pPr>
              <a:buFontTx/>
              <a:buBlip>
                <a:blip r:embed="rId2"/>
              </a:buBlip>
            </a:pPr>
            <a:r>
              <a:rPr lang="en-US" altLang="en-US" sz="3600" b="1"/>
              <a:t>Output</a:t>
            </a:r>
            <a:r>
              <a:rPr lang="en-US" altLang="en-US" b="1"/>
              <a:t> Accommodation Strategy:  Circumvent learner characteristic barriers: Alter </a:t>
            </a:r>
            <a:r>
              <a:rPr lang="en-US" altLang="en-US" b="1" u="sng">
                <a:solidFill>
                  <a:srgbClr val="9933FF"/>
                </a:solidFill>
              </a:rPr>
              <a:t>production</a:t>
            </a:r>
            <a:r>
              <a:rPr lang="en-US" altLang="en-US" b="1">
                <a:solidFill>
                  <a:schemeClr val="hlink"/>
                </a:solidFill>
              </a:rPr>
              <a:t> </a:t>
            </a:r>
            <a:r>
              <a:rPr lang="en-US" altLang="en-US" b="1"/>
              <a:t>from the student.</a:t>
            </a:r>
            <a:endParaRPr lang="en-US" altLang="en-US">
              <a:latin typeface="Arial" charset="0"/>
            </a:endParaRPr>
          </a:p>
        </p:txBody>
      </p:sp>
    </p:spTree>
    <p:extLst>
      <p:ext uri="{BB962C8B-B14F-4D97-AF65-F5344CB8AC3E}">
        <p14:creationId xmlns:p14="http://schemas.microsoft.com/office/powerpoint/2010/main" xmlns="" val="324780420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idx="1"/>
          </p:nvPr>
        </p:nvSpPr>
        <p:spPr>
          <a:xfrm>
            <a:off x="1295400" y="1981200"/>
            <a:ext cx="6934200" cy="838200"/>
          </a:xfrm>
          <a:solidFill>
            <a:srgbClr val="FFFF00"/>
          </a:solidFill>
        </p:spPr>
        <p:txBody>
          <a:bodyPr/>
          <a:lstStyle/>
          <a:p>
            <a:pPr marL="0" indent="0">
              <a:spcBef>
                <a:spcPct val="0"/>
              </a:spcBef>
              <a:buClrTx/>
              <a:buSzTx/>
              <a:buFontTx/>
              <a:buNone/>
            </a:pPr>
            <a:r>
              <a:rPr lang="en-US" altLang="en-US" sz="2400" b="1">
                <a:solidFill>
                  <a:srgbClr val="0000FF"/>
                </a:solidFill>
                <a:latin typeface="Times New Roman" charset="0"/>
              </a:rPr>
              <a:t>Are entitled to removal of barriers to accessing and progressing in  core/general curriculum</a:t>
            </a:r>
          </a:p>
        </p:txBody>
      </p:sp>
      <p:sp>
        <p:nvSpPr>
          <p:cNvPr id="679939" name="Rectangle 3"/>
          <p:cNvSpPr>
            <a:spLocks noChangeArrowheads="1"/>
          </p:cNvSpPr>
          <p:nvPr/>
        </p:nvSpPr>
        <p:spPr bwMode="auto">
          <a:xfrm>
            <a:off x="1295400" y="914400"/>
            <a:ext cx="784860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In a Nutshell: Students with IEPs</a:t>
            </a:r>
          </a:p>
        </p:txBody>
      </p:sp>
      <p:sp>
        <p:nvSpPr>
          <p:cNvPr id="679940" name="Text Box 4"/>
          <p:cNvSpPr txBox="1">
            <a:spLocks noChangeArrowheads="1"/>
          </p:cNvSpPr>
          <p:nvPr/>
        </p:nvSpPr>
        <p:spPr bwMode="auto">
          <a:xfrm>
            <a:off x="1295400" y="2971800"/>
            <a:ext cx="7162800" cy="3378200"/>
          </a:xfrm>
          <a:prstGeom prst="rect">
            <a:avLst/>
          </a:prstGeom>
          <a:noFill/>
          <a:ln>
            <a:noFill/>
          </a:ln>
          <a:effectLst/>
          <a:extLst>
            <a:ext uri="{909E8E84-426E-40DD-AFC4-6F175D3DCCD1}">
              <a14:hiddenFill xmlns:a14="http://schemas.microsoft.com/office/drawing/2010/main" xmlns="">
                <a:solidFill>
                  <a:srgbClr val="008000"/>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charset="0"/>
              </a:defRPr>
            </a:lvl1pPr>
            <a:lvl2pPr marL="571500"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buFontTx/>
              <a:buBlip>
                <a:blip r:embed="rId2"/>
              </a:buBlip>
            </a:pPr>
            <a:r>
              <a:rPr lang="en-US" altLang="en-US" b="1"/>
              <a:t>If an accommodation is on the IEP to level the playing field/remove the barrier, even if it is  defined as a modification on a high stakes test, the student is entitled to that modification if necessary, regardless of the effects on “aggregating data.”</a:t>
            </a:r>
          </a:p>
          <a:p>
            <a:endParaRPr lang="en-US" altLang="en-US" b="1"/>
          </a:p>
          <a:p>
            <a:pPr>
              <a:buFontTx/>
              <a:buBlip>
                <a:blip r:embed="rId2"/>
              </a:buBlip>
            </a:pPr>
            <a:r>
              <a:rPr lang="en-US" altLang="en-US" b="1"/>
              <a:t>To do otherwise would be discriminatory.</a:t>
            </a:r>
          </a:p>
          <a:p>
            <a:endParaRPr lang="en-US" altLang="en-US" b="1"/>
          </a:p>
        </p:txBody>
      </p:sp>
    </p:spTree>
    <p:extLst>
      <p:ext uri="{BB962C8B-B14F-4D97-AF65-F5344CB8AC3E}">
        <p14:creationId xmlns:p14="http://schemas.microsoft.com/office/powerpoint/2010/main" xmlns="" val="412768814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1752600" y="1752600"/>
            <a:ext cx="6248400" cy="4795838"/>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Participation * </a:t>
            </a:r>
          </a:p>
          <a:p>
            <a:pPr>
              <a:spcBef>
                <a:spcPct val="50000"/>
              </a:spcBef>
            </a:pPr>
            <a:r>
              <a:rPr lang="en-US" altLang="en-US" sz="2200" b="1">
                <a:cs typeface="Times New Roman" charset="0"/>
              </a:rPr>
              <a:t>Sometimes called “engagement”</a:t>
            </a:r>
          </a:p>
          <a:p>
            <a:pPr algn="l">
              <a:spcBef>
                <a:spcPct val="50000"/>
              </a:spcBef>
            </a:pPr>
            <a:r>
              <a:rPr lang="en-US" altLang="en-US" sz="2200">
                <a:cs typeface="Times New Roman" charset="0"/>
              </a:rPr>
              <a:t>Adapt the extent to which a learner is actively involved in the task.</a:t>
            </a:r>
            <a:endParaRPr lang="en-US" altLang="en-US" sz="2200"/>
          </a:p>
          <a:p>
            <a:pPr algn="l"/>
            <a:endParaRPr lang="en-US" altLang="en-US" sz="2200" i="1">
              <a:cs typeface="Times New Roman" charset="0"/>
            </a:endParaRPr>
          </a:p>
          <a:p>
            <a:pPr algn="l"/>
            <a:r>
              <a:rPr lang="en-US" altLang="en-US" sz="2200" i="1">
                <a:cs typeface="Times New Roman" charset="0"/>
              </a:rPr>
              <a:t>For example: </a:t>
            </a:r>
          </a:p>
          <a:p>
            <a:pPr algn="l"/>
            <a:r>
              <a:rPr lang="en-US" altLang="en-US" sz="2200">
                <a:cs typeface="Times New Roman" charset="0"/>
              </a:rPr>
              <a:t>During instruction, using “every pupil response techniques” or “choral responding.” In geography, have a student hold the globe, while others point out locations.</a:t>
            </a:r>
            <a:r>
              <a:rPr lang="en-US" altLang="en-US" sz="2200" b="1"/>
              <a:t> Ask the student to lead a group. Have the student turn the pages while sitting on your lap (kindergarten).</a:t>
            </a:r>
          </a:p>
        </p:txBody>
      </p:sp>
      <p:sp>
        <p:nvSpPr>
          <p:cNvPr id="680964" name="Rectangle 4"/>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214323781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ChangeArrowheads="1"/>
          </p:cNvSpPr>
          <p:nvPr/>
        </p:nvSpPr>
        <p:spPr bwMode="auto">
          <a:xfrm>
            <a:off x="1219200" y="1812925"/>
            <a:ext cx="7924800" cy="454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457200" algn="l"/>
              </a:tabLst>
              <a:defRPr sz="2400">
                <a:solidFill>
                  <a:schemeClr val="tx1"/>
                </a:solidFill>
                <a:latin typeface="Times New Roman" charset="0"/>
              </a:defRPr>
            </a:lvl1pPr>
            <a:lvl2pPr algn="l">
              <a:tabLst>
                <a:tab pos="457200" algn="l"/>
              </a:tabLst>
              <a:defRPr sz="2400">
                <a:solidFill>
                  <a:schemeClr val="tx1"/>
                </a:solidFill>
                <a:latin typeface="Times New Roman" charset="0"/>
              </a:defRPr>
            </a:lvl2pPr>
            <a:lvl3pPr algn="l">
              <a:tabLst>
                <a:tab pos="457200" algn="l"/>
              </a:tabLst>
              <a:defRPr sz="2400">
                <a:solidFill>
                  <a:schemeClr val="tx1"/>
                </a:solidFill>
                <a:latin typeface="Times New Roman" charset="0"/>
              </a:defRPr>
            </a:lvl3pPr>
            <a:lvl4pPr algn="l">
              <a:tabLst>
                <a:tab pos="457200" algn="l"/>
              </a:tabLst>
              <a:defRPr sz="2400">
                <a:solidFill>
                  <a:schemeClr val="tx1"/>
                </a:solidFill>
                <a:latin typeface="Times New Roman" charset="0"/>
              </a:defRPr>
            </a:lvl4pPr>
            <a:lvl5pPr algn="l">
              <a:tabLst>
                <a:tab pos="457200" algn="l"/>
              </a:tabLst>
              <a:defRPr sz="2400">
                <a:solidFill>
                  <a:schemeClr val="tx1"/>
                </a:solidFill>
                <a:latin typeface="Times New Roman" charset="0"/>
              </a:defRPr>
            </a:lvl5pPr>
            <a:lvl6pPr fontAlgn="base">
              <a:spcBef>
                <a:spcPct val="0"/>
              </a:spcBef>
              <a:spcAft>
                <a:spcPct val="0"/>
              </a:spcAft>
              <a:tabLst>
                <a:tab pos="457200" algn="l"/>
              </a:tabLst>
              <a:defRPr sz="2400">
                <a:solidFill>
                  <a:schemeClr val="tx1"/>
                </a:solidFill>
                <a:latin typeface="Times New Roman" charset="0"/>
              </a:defRPr>
            </a:lvl6pPr>
            <a:lvl7pPr fontAlgn="base">
              <a:spcBef>
                <a:spcPct val="0"/>
              </a:spcBef>
              <a:spcAft>
                <a:spcPct val="0"/>
              </a:spcAft>
              <a:tabLst>
                <a:tab pos="457200" algn="l"/>
              </a:tabLst>
              <a:defRPr sz="2400">
                <a:solidFill>
                  <a:schemeClr val="tx1"/>
                </a:solidFill>
                <a:latin typeface="Times New Roman" charset="0"/>
              </a:defRPr>
            </a:lvl7pPr>
            <a:lvl8pPr fontAlgn="base">
              <a:spcBef>
                <a:spcPct val="0"/>
              </a:spcBef>
              <a:spcAft>
                <a:spcPct val="0"/>
              </a:spcAft>
              <a:tabLst>
                <a:tab pos="457200" algn="l"/>
              </a:tabLst>
              <a:defRPr sz="2400">
                <a:solidFill>
                  <a:schemeClr val="tx1"/>
                </a:solidFill>
                <a:latin typeface="Times New Roman" charset="0"/>
              </a:defRPr>
            </a:lvl8pPr>
            <a:lvl9pPr fontAlgn="base">
              <a:spcBef>
                <a:spcPct val="0"/>
              </a:spcBef>
              <a:spcAft>
                <a:spcPct val="0"/>
              </a:spcAft>
              <a:tabLst>
                <a:tab pos="457200" algn="l"/>
              </a:tabLst>
              <a:defRPr sz="2400">
                <a:solidFill>
                  <a:schemeClr val="tx1"/>
                </a:solidFill>
                <a:latin typeface="Times New Roman" charset="0"/>
              </a:defRPr>
            </a:lvl9pPr>
          </a:lstStyle>
          <a:p>
            <a:pPr>
              <a:lnSpc>
                <a:spcPct val="90000"/>
              </a:lnSpc>
            </a:pPr>
            <a:r>
              <a:rPr lang="en-US" altLang="en-US" sz="2500" b="1">
                <a:solidFill>
                  <a:srgbClr val="008000"/>
                </a:solidFill>
                <a:latin typeface="Arial" charset="0"/>
              </a:rPr>
              <a:t>1.	Choral responses</a:t>
            </a:r>
            <a:r>
              <a:rPr lang="en-US" altLang="en-US" sz="2500" b="1">
                <a:solidFill>
                  <a:srgbClr val="9933FF"/>
                </a:solidFill>
                <a:latin typeface="Arial" charset="0"/>
              </a:rPr>
              <a:t> </a:t>
            </a:r>
            <a:r>
              <a:rPr lang="en-US" altLang="en-US" sz="2500">
                <a:latin typeface="Arial" charset="0"/>
              </a:rPr>
              <a:t>(answers are short/same)</a:t>
            </a:r>
          </a:p>
          <a:p>
            <a:pPr>
              <a:lnSpc>
                <a:spcPct val="90000"/>
              </a:lnSpc>
            </a:pPr>
            <a:r>
              <a:rPr lang="en-US" altLang="en-US" sz="2500">
                <a:latin typeface="Arial" charset="0"/>
              </a:rPr>
              <a:t>	- Students cue you they are attending </a:t>
            </a:r>
          </a:p>
          <a:p>
            <a:pPr>
              <a:lnSpc>
                <a:spcPct val="90000"/>
              </a:lnSpc>
            </a:pPr>
            <a:r>
              <a:rPr lang="en-US" altLang="en-US" sz="2500">
                <a:latin typeface="Arial" charset="0"/>
              </a:rPr>
              <a:t>	   (“eyes on me”).</a:t>
            </a:r>
          </a:p>
          <a:p>
            <a:pPr>
              <a:lnSpc>
                <a:spcPct val="90000"/>
              </a:lnSpc>
            </a:pPr>
            <a:r>
              <a:rPr lang="en-US" altLang="en-US" sz="2500">
                <a:latin typeface="Arial" charset="0"/>
              </a:rPr>
              <a:t>	- Provide thinking time.</a:t>
            </a:r>
          </a:p>
          <a:p>
            <a:pPr>
              <a:lnSpc>
                <a:spcPct val="90000"/>
              </a:lnSpc>
            </a:pPr>
            <a:r>
              <a:rPr lang="en-US" altLang="en-US" sz="2500">
                <a:latin typeface="Arial" charset="0"/>
              </a:rPr>
              <a:t>	- Signal group response.</a:t>
            </a:r>
          </a:p>
          <a:p>
            <a:pPr>
              <a:lnSpc>
                <a:spcPct val="90000"/>
              </a:lnSpc>
            </a:pPr>
            <a:r>
              <a:rPr lang="en-US" altLang="en-US" sz="2500" b="1">
                <a:solidFill>
                  <a:srgbClr val="008000"/>
                </a:solidFill>
                <a:latin typeface="Arial" charset="0"/>
              </a:rPr>
              <a:t>2.	Every pupil response techniques</a:t>
            </a:r>
            <a:r>
              <a:rPr lang="en-US" altLang="en-US" sz="2500" b="1">
                <a:solidFill>
                  <a:srgbClr val="9933FF"/>
                </a:solidFill>
                <a:latin typeface="Arial" charset="0"/>
              </a:rPr>
              <a:t> </a:t>
            </a:r>
            <a:r>
              <a:rPr lang="en-US" altLang="en-US" sz="2500">
                <a:latin typeface="Arial" charset="0"/>
              </a:rPr>
              <a:t>(answers 	are short/different)</a:t>
            </a:r>
          </a:p>
          <a:p>
            <a:pPr>
              <a:lnSpc>
                <a:spcPct val="90000"/>
              </a:lnSpc>
            </a:pPr>
            <a:r>
              <a:rPr lang="en-US" altLang="en-US" sz="2500">
                <a:latin typeface="Arial" charset="0"/>
              </a:rPr>
              <a:t>	- Student answers with gestures or answer 	card.</a:t>
            </a:r>
            <a:endParaRPr lang="en-US" altLang="en-US" sz="2500" b="1">
              <a:latin typeface="Arial" charset="0"/>
            </a:endParaRPr>
          </a:p>
          <a:p>
            <a:pPr>
              <a:lnSpc>
                <a:spcPct val="90000"/>
              </a:lnSpc>
            </a:pPr>
            <a:r>
              <a:rPr lang="en-US" altLang="en-US" sz="2500" b="1">
                <a:solidFill>
                  <a:srgbClr val="008000"/>
                </a:solidFill>
                <a:latin typeface="Arial" charset="0"/>
              </a:rPr>
              <a:t>3.	Partner Responses</a:t>
            </a:r>
            <a:r>
              <a:rPr lang="en-US" altLang="en-US" sz="2500" b="1">
                <a:solidFill>
                  <a:srgbClr val="9933FF"/>
                </a:solidFill>
                <a:latin typeface="Arial" charset="0"/>
              </a:rPr>
              <a:t> </a:t>
            </a:r>
            <a:r>
              <a:rPr lang="en-US" altLang="en-US" sz="2500">
                <a:latin typeface="Arial" charset="0"/>
              </a:rPr>
              <a:t>(answers long/different)</a:t>
            </a:r>
          </a:p>
          <a:p>
            <a:pPr>
              <a:lnSpc>
                <a:spcPct val="90000"/>
              </a:lnSpc>
            </a:pPr>
            <a:r>
              <a:rPr lang="en-US" altLang="en-US" sz="2500">
                <a:latin typeface="Arial" charset="0"/>
              </a:rPr>
              <a:t>	- Teacher assigns - provide a label/role “1’s tell 2’s.”</a:t>
            </a:r>
          </a:p>
          <a:p>
            <a:pPr>
              <a:lnSpc>
                <a:spcPct val="90000"/>
              </a:lnSpc>
            </a:pPr>
            <a:r>
              <a:rPr lang="en-US" altLang="en-US" sz="2500">
                <a:latin typeface="Arial" charset="0"/>
              </a:rPr>
              <a:t>	- Alternate ranking for partnering.</a:t>
            </a:r>
          </a:p>
          <a:p>
            <a:pPr>
              <a:lnSpc>
                <a:spcPct val="90000"/>
              </a:lnSpc>
            </a:pPr>
            <a:r>
              <a:rPr lang="en-US" altLang="en-US" sz="2500">
                <a:latin typeface="Arial" charset="0"/>
              </a:rPr>
              <a:t>	- Specific topics/jobs; no one is passive.</a:t>
            </a:r>
          </a:p>
        </p:txBody>
      </p:sp>
      <p:sp>
        <p:nvSpPr>
          <p:cNvPr id="681987" name="Text Box 3"/>
          <p:cNvSpPr txBox="1">
            <a:spLocks noChangeArrowheads="1"/>
          </p:cNvSpPr>
          <p:nvPr/>
        </p:nvSpPr>
        <p:spPr bwMode="auto">
          <a:xfrm>
            <a:off x="1219200" y="520700"/>
            <a:ext cx="7924800"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pPr>
            <a:r>
              <a:rPr lang="en-US" altLang="en-US" sz="3600" b="1">
                <a:solidFill>
                  <a:srgbClr val="CC0000"/>
                </a:solidFill>
              </a:rPr>
              <a:t>Participation Enhancement to Increase Student Engagement</a:t>
            </a:r>
          </a:p>
        </p:txBody>
      </p:sp>
    </p:spTree>
    <p:extLst>
      <p:ext uri="{BB962C8B-B14F-4D97-AF65-F5344CB8AC3E}">
        <p14:creationId xmlns:p14="http://schemas.microsoft.com/office/powerpoint/2010/main" xmlns="" val="38059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ChangeArrowheads="1"/>
          </p:cNvSpPr>
          <p:nvPr/>
        </p:nvSpPr>
        <p:spPr bwMode="auto">
          <a:xfrm>
            <a:off x="1295400" y="1917700"/>
            <a:ext cx="7315200" cy="2459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lgn="l">
              <a:tabLst>
                <a:tab pos="457200" algn="l"/>
              </a:tabLst>
              <a:defRPr sz="2400">
                <a:solidFill>
                  <a:schemeClr val="tx1"/>
                </a:solidFill>
                <a:latin typeface="Times New Roman" charset="0"/>
              </a:defRPr>
            </a:lvl1pPr>
            <a:lvl2pPr marL="914400" indent="-457200" algn="l">
              <a:tabLst>
                <a:tab pos="457200" algn="l"/>
              </a:tabLst>
              <a:defRPr sz="2400">
                <a:solidFill>
                  <a:schemeClr val="tx1"/>
                </a:solidFill>
                <a:latin typeface="Times New Roman" charset="0"/>
              </a:defRPr>
            </a:lvl2pPr>
            <a:lvl3pPr marL="1371600" indent="-457200" algn="l">
              <a:tabLst>
                <a:tab pos="457200" algn="l"/>
              </a:tabLst>
              <a:defRPr sz="2400">
                <a:solidFill>
                  <a:schemeClr val="tx1"/>
                </a:solidFill>
                <a:latin typeface="Times New Roman" charset="0"/>
              </a:defRPr>
            </a:lvl3pPr>
            <a:lvl4pPr marL="1828800" indent="-457200" algn="l">
              <a:tabLst>
                <a:tab pos="457200" algn="l"/>
              </a:tabLst>
              <a:defRPr sz="2400">
                <a:solidFill>
                  <a:schemeClr val="tx1"/>
                </a:solidFill>
                <a:latin typeface="Times New Roman" charset="0"/>
              </a:defRPr>
            </a:lvl4pPr>
            <a:lvl5pPr marL="2286000" indent="-457200" algn="l">
              <a:tabLst>
                <a:tab pos="457200" algn="l"/>
              </a:tabLst>
              <a:defRPr sz="2400">
                <a:solidFill>
                  <a:schemeClr val="tx1"/>
                </a:solidFill>
                <a:latin typeface="Times New Roman" charset="0"/>
              </a:defRPr>
            </a:lvl5pPr>
            <a:lvl6pPr marL="2743200" indent="-457200" fontAlgn="base">
              <a:spcBef>
                <a:spcPct val="0"/>
              </a:spcBef>
              <a:spcAft>
                <a:spcPct val="0"/>
              </a:spcAft>
              <a:tabLst>
                <a:tab pos="457200" algn="l"/>
              </a:tabLst>
              <a:defRPr sz="2400">
                <a:solidFill>
                  <a:schemeClr val="tx1"/>
                </a:solidFill>
                <a:latin typeface="Times New Roman" charset="0"/>
              </a:defRPr>
            </a:lvl6pPr>
            <a:lvl7pPr marL="3200400" indent="-457200" fontAlgn="base">
              <a:spcBef>
                <a:spcPct val="0"/>
              </a:spcBef>
              <a:spcAft>
                <a:spcPct val="0"/>
              </a:spcAft>
              <a:tabLst>
                <a:tab pos="457200" algn="l"/>
              </a:tabLst>
              <a:defRPr sz="2400">
                <a:solidFill>
                  <a:schemeClr val="tx1"/>
                </a:solidFill>
                <a:latin typeface="Times New Roman" charset="0"/>
              </a:defRPr>
            </a:lvl7pPr>
            <a:lvl8pPr marL="3657600" indent="-457200" fontAlgn="base">
              <a:spcBef>
                <a:spcPct val="0"/>
              </a:spcBef>
              <a:spcAft>
                <a:spcPct val="0"/>
              </a:spcAft>
              <a:tabLst>
                <a:tab pos="457200" algn="l"/>
              </a:tabLst>
              <a:defRPr sz="2400">
                <a:solidFill>
                  <a:schemeClr val="tx1"/>
                </a:solidFill>
                <a:latin typeface="Times New Roman" charset="0"/>
              </a:defRPr>
            </a:lvl8pPr>
            <a:lvl9pPr marL="4114800" indent="-457200" fontAlgn="base">
              <a:spcBef>
                <a:spcPct val="0"/>
              </a:spcBef>
              <a:spcAft>
                <a:spcPct val="0"/>
              </a:spcAft>
              <a:tabLst>
                <a:tab pos="457200" algn="l"/>
              </a:tabLst>
              <a:defRPr sz="2400">
                <a:solidFill>
                  <a:schemeClr val="tx1"/>
                </a:solidFill>
                <a:latin typeface="Times New Roman" charset="0"/>
              </a:defRPr>
            </a:lvl9pPr>
          </a:lstStyle>
          <a:p>
            <a:pPr>
              <a:lnSpc>
                <a:spcPct val="85000"/>
              </a:lnSpc>
            </a:pPr>
            <a:r>
              <a:rPr lang="en-US" altLang="en-US" sz="2600" b="1">
                <a:solidFill>
                  <a:srgbClr val="008000"/>
                </a:solidFill>
                <a:latin typeface="Arial" charset="0"/>
              </a:rPr>
              <a:t>4.	Written responses</a:t>
            </a:r>
          </a:p>
          <a:p>
            <a:pPr>
              <a:lnSpc>
                <a:spcPct val="85000"/>
              </a:lnSpc>
            </a:pPr>
            <a:r>
              <a:rPr lang="en-US" altLang="en-US" sz="2600">
                <a:latin typeface="Arial" charset="0"/>
              </a:rPr>
              <a:t>	- List first, then share.</a:t>
            </a:r>
          </a:p>
          <a:p>
            <a:pPr>
              <a:lnSpc>
                <a:spcPct val="85000"/>
              </a:lnSpc>
            </a:pPr>
            <a:r>
              <a:rPr lang="en-US" altLang="en-US" sz="2600">
                <a:latin typeface="Arial" charset="0"/>
              </a:rPr>
              <a:t>	- Touch something — “put your finger on the 	  ______.”</a:t>
            </a:r>
          </a:p>
          <a:p>
            <a:pPr>
              <a:lnSpc>
                <a:spcPct val="85000"/>
              </a:lnSpc>
              <a:buFontTx/>
              <a:buAutoNum type="arabicPeriod" startAt="5"/>
            </a:pPr>
            <a:r>
              <a:rPr lang="en-US" altLang="en-US" sz="2600" b="1">
                <a:solidFill>
                  <a:srgbClr val="008000"/>
                </a:solidFill>
                <a:latin typeface="Arial" charset="0"/>
              </a:rPr>
              <a:t>Individual responses </a:t>
            </a:r>
            <a:r>
              <a:rPr lang="en-US" altLang="en-US" sz="2600">
                <a:latin typeface="Arial" charset="0"/>
              </a:rPr>
              <a:t>(AFTER practice on the new skill)</a:t>
            </a:r>
          </a:p>
          <a:p>
            <a:pPr>
              <a:lnSpc>
                <a:spcPct val="85000"/>
              </a:lnSpc>
            </a:pPr>
            <a:r>
              <a:rPr lang="en-US" altLang="en-US" sz="2600">
                <a:latin typeface="Arial" charset="0"/>
              </a:rPr>
              <a:t>	- Randomly call on individuals to share.</a:t>
            </a:r>
          </a:p>
        </p:txBody>
      </p:sp>
      <p:sp>
        <p:nvSpPr>
          <p:cNvPr id="683011" name="Text Box 3"/>
          <p:cNvSpPr txBox="1">
            <a:spLocks noChangeArrowheads="1"/>
          </p:cNvSpPr>
          <p:nvPr/>
        </p:nvSpPr>
        <p:spPr bwMode="auto">
          <a:xfrm>
            <a:off x="1219200" y="520700"/>
            <a:ext cx="7924800"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90000"/>
              </a:lnSpc>
            </a:pPr>
            <a:r>
              <a:rPr lang="en-US" altLang="en-US" sz="3600" b="1">
                <a:solidFill>
                  <a:srgbClr val="CC0000"/>
                </a:solidFill>
              </a:rPr>
              <a:t>Participation/Enhancement  </a:t>
            </a:r>
          </a:p>
        </p:txBody>
      </p:sp>
      <p:pic>
        <p:nvPicPr>
          <p:cNvPr id="683013" name="Picture 5" descr="j019859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4600" y="4722813"/>
            <a:ext cx="2514600" cy="1906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747089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ChangeArrowheads="1"/>
          </p:cNvSpPr>
          <p:nvPr/>
        </p:nvSpPr>
        <p:spPr bwMode="auto">
          <a:xfrm>
            <a:off x="1295400" y="2057400"/>
            <a:ext cx="6934200" cy="3663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tabLst>
                <a:tab pos="685800" algn="l"/>
              </a:tabLst>
              <a:defRPr sz="2400">
                <a:solidFill>
                  <a:schemeClr val="tx1"/>
                </a:solidFill>
                <a:latin typeface="Times New Roman" charset="0"/>
              </a:defRPr>
            </a:lvl1pPr>
            <a:lvl2pPr marL="685800" indent="-400050" algn="l">
              <a:tabLst>
                <a:tab pos="685800" algn="l"/>
              </a:tabLst>
              <a:defRPr sz="2400">
                <a:solidFill>
                  <a:schemeClr val="tx1"/>
                </a:solidFill>
                <a:latin typeface="Times New Roman" charset="0"/>
              </a:defRPr>
            </a:lvl2pPr>
            <a:lvl3pPr marL="1028700" algn="l">
              <a:tabLst>
                <a:tab pos="685800" algn="l"/>
              </a:tabLst>
              <a:defRPr sz="2400">
                <a:solidFill>
                  <a:schemeClr val="tx1"/>
                </a:solidFill>
                <a:latin typeface="Times New Roman" charset="0"/>
              </a:defRPr>
            </a:lvl3pPr>
            <a:lvl4pPr algn="l">
              <a:tabLst>
                <a:tab pos="685800" algn="l"/>
              </a:tabLst>
              <a:defRPr sz="2400">
                <a:solidFill>
                  <a:schemeClr val="tx1"/>
                </a:solidFill>
                <a:latin typeface="Times New Roman" charset="0"/>
              </a:defRPr>
            </a:lvl4pPr>
            <a:lvl5pPr algn="l">
              <a:tabLst>
                <a:tab pos="685800" algn="l"/>
              </a:tabLst>
              <a:defRPr sz="2400">
                <a:solidFill>
                  <a:schemeClr val="tx1"/>
                </a:solidFill>
                <a:latin typeface="Times New Roman" charset="0"/>
              </a:defRPr>
            </a:lvl5pPr>
            <a:lvl6pPr fontAlgn="base">
              <a:spcBef>
                <a:spcPct val="0"/>
              </a:spcBef>
              <a:spcAft>
                <a:spcPct val="0"/>
              </a:spcAft>
              <a:tabLst>
                <a:tab pos="685800" algn="l"/>
              </a:tabLst>
              <a:defRPr sz="2400">
                <a:solidFill>
                  <a:schemeClr val="tx1"/>
                </a:solidFill>
                <a:latin typeface="Times New Roman" charset="0"/>
              </a:defRPr>
            </a:lvl6pPr>
            <a:lvl7pPr fontAlgn="base">
              <a:spcBef>
                <a:spcPct val="0"/>
              </a:spcBef>
              <a:spcAft>
                <a:spcPct val="0"/>
              </a:spcAft>
              <a:tabLst>
                <a:tab pos="685800" algn="l"/>
              </a:tabLst>
              <a:defRPr sz="2400">
                <a:solidFill>
                  <a:schemeClr val="tx1"/>
                </a:solidFill>
                <a:latin typeface="Times New Roman" charset="0"/>
              </a:defRPr>
            </a:lvl7pPr>
            <a:lvl8pPr fontAlgn="base">
              <a:spcBef>
                <a:spcPct val="0"/>
              </a:spcBef>
              <a:spcAft>
                <a:spcPct val="0"/>
              </a:spcAft>
              <a:tabLst>
                <a:tab pos="685800" algn="l"/>
              </a:tabLst>
              <a:defRPr sz="2400">
                <a:solidFill>
                  <a:schemeClr val="tx1"/>
                </a:solidFill>
                <a:latin typeface="Times New Roman" charset="0"/>
              </a:defRPr>
            </a:lvl8pPr>
            <a:lvl9pPr fontAlgn="base">
              <a:spcBef>
                <a:spcPct val="0"/>
              </a:spcBef>
              <a:spcAft>
                <a:spcPct val="0"/>
              </a:spcAft>
              <a:tabLst>
                <a:tab pos="685800" algn="l"/>
              </a:tabLst>
              <a:defRPr sz="2400">
                <a:solidFill>
                  <a:schemeClr val="tx1"/>
                </a:solidFill>
                <a:latin typeface="Times New Roman" charset="0"/>
              </a:defRPr>
            </a:lvl9pPr>
          </a:lstStyle>
          <a:p>
            <a:r>
              <a:rPr lang="en-US" altLang="en-US" sz="2600" b="1" dirty="0">
                <a:solidFill>
                  <a:srgbClr val="008000"/>
                </a:solidFill>
                <a:latin typeface="Arial" charset="0"/>
              </a:rPr>
              <a:t>Differentiating during whole class instruction options include:</a:t>
            </a:r>
            <a:endParaRPr lang="en-US" altLang="en-US" sz="2600" dirty="0">
              <a:solidFill>
                <a:srgbClr val="008000"/>
              </a:solidFill>
              <a:latin typeface="Arial" charset="0"/>
            </a:endParaRPr>
          </a:p>
          <a:p>
            <a:pPr lvl="1">
              <a:buFontTx/>
              <a:buBlip>
                <a:blip r:embed="rId2"/>
              </a:buBlip>
            </a:pPr>
            <a:r>
              <a:rPr lang="en-US" altLang="en-US" sz="2600" b="1" dirty="0">
                <a:latin typeface="Arial" charset="0"/>
              </a:rPr>
              <a:t>Graphic organizers </a:t>
            </a:r>
          </a:p>
          <a:p>
            <a:pPr lvl="1"/>
            <a:r>
              <a:rPr lang="en-US" altLang="en-US" sz="2600" dirty="0">
                <a:latin typeface="Arial" charset="0"/>
              </a:rPr>
              <a:t>	- Visual thinking — vary the</a:t>
            </a:r>
          </a:p>
          <a:p>
            <a:r>
              <a:rPr lang="en-US" altLang="en-US" sz="2600" dirty="0">
                <a:latin typeface="Arial" charset="0"/>
              </a:rPr>
              <a:t>	   support (e.g., partially filled out,</a:t>
            </a:r>
          </a:p>
          <a:p>
            <a:r>
              <a:rPr lang="en-US" altLang="en-US" sz="2600" dirty="0">
                <a:latin typeface="Arial" charset="0"/>
              </a:rPr>
              <a:t>          partner dialogue).</a:t>
            </a:r>
          </a:p>
          <a:p>
            <a:pPr lvl="1">
              <a:buFontTx/>
              <a:buBlip>
                <a:blip r:embed="rId2"/>
              </a:buBlip>
            </a:pPr>
            <a:r>
              <a:rPr lang="en-US" altLang="en-US" sz="2600" b="1" dirty="0">
                <a:latin typeface="Arial" charset="0"/>
              </a:rPr>
              <a:t>Projects  —</a:t>
            </a:r>
            <a:r>
              <a:rPr lang="en-US" altLang="en-US" sz="2600" dirty="0">
                <a:latin typeface="Arial" charset="0"/>
              </a:rPr>
              <a:t> individual &amp; small group</a:t>
            </a:r>
          </a:p>
          <a:p>
            <a:r>
              <a:rPr lang="en-US" altLang="en-US" sz="2600" dirty="0">
                <a:latin typeface="Arial" charset="0"/>
              </a:rPr>
              <a:t>	- Key is organization/structure</a:t>
            </a:r>
          </a:p>
          <a:p>
            <a:r>
              <a:rPr lang="en-US" altLang="en-US" sz="2600" dirty="0">
                <a:latin typeface="Arial" charset="0"/>
              </a:rPr>
              <a:t>	~ rubrics ~ touch points along the way.</a:t>
            </a:r>
          </a:p>
        </p:txBody>
      </p:sp>
      <p:sp>
        <p:nvSpPr>
          <p:cNvPr id="684035" name="Text Box 3"/>
          <p:cNvSpPr txBox="1">
            <a:spLocks noChangeArrowheads="1"/>
          </p:cNvSpPr>
          <p:nvPr/>
        </p:nvSpPr>
        <p:spPr bwMode="auto">
          <a:xfrm>
            <a:off x="1219200" y="609600"/>
            <a:ext cx="7696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dirty="0">
                <a:solidFill>
                  <a:srgbClr val="CC0000"/>
                </a:solidFill>
              </a:rPr>
              <a:t>Participation AND</a:t>
            </a:r>
          </a:p>
          <a:p>
            <a:pPr algn="l"/>
            <a:r>
              <a:rPr lang="en-US" altLang="en-US" sz="3600" b="1" dirty="0">
                <a:solidFill>
                  <a:srgbClr val="CC0000"/>
                </a:solidFill>
              </a:rPr>
              <a:t>INPUT</a:t>
            </a:r>
          </a:p>
        </p:txBody>
      </p:sp>
      <p:grpSp>
        <p:nvGrpSpPr>
          <p:cNvPr id="684036" name="Group 4"/>
          <p:cNvGrpSpPr>
            <a:grpSpLocks/>
          </p:cNvGrpSpPr>
          <p:nvPr/>
        </p:nvGrpSpPr>
        <p:grpSpPr bwMode="auto">
          <a:xfrm>
            <a:off x="6934200" y="609600"/>
            <a:ext cx="1758950" cy="1670050"/>
            <a:chOff x="2880" y="2496"/>
            <a:chExt cx="1108" cy="1052"/>
          </a:xfrm>
        </p:grpSpPr>
        <p:pic>
          <p:nvPicPr>
            <p:cNvPr id="684037" name="Picture 5" descr="BD0934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84038" name="AutoShape 6"/>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spTree>
    <p:extLst>
      <p:ext uri="{BB962C8B-B14F-4D97-AF65-F5344CB8AC3E}">
        <p14:creationId xmlns:p14="http://schemas.microsoft.com/office/powerpoint/2010/main" xmlns="" val="21833889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1295400" y="838200"/>
            <a:ext cx="7620000" cy="762000"/>
          </a:xfrm>
        </p:spPr>
        <p:txBody>
          <a:bodyPr/>
          <a:lstStyle/>
          <a:p>
            <a:r>
              <a:rPr lang="en-US" altLang="en-US" sz="3600">
                <a:latin typeface="Arial" charset="0"/>
              </a:rPr>
              <a:t>Peer-Mediated Instruction</a:t>
            </a:r>
          </a:p>
        </p:txBody>
      </p:sp>
      <p:sp>
        <p:nvSpPr>
          <p:cNvPr id="685059" name="Rectangle 3"/>
          <p:cNvSpPr>
            <a:spLocks noGrp="1" noChangeArrowheads="1"/>
          </p:cNvSpPr>
          <p:nvPr>
            <p:ph idx="1"/>
          </p:nvPr>
        </p:nvSpPr>
        <p:spPr>
          <a:xfrm>
            <a:off x="1295400" y="2133600"/>
            <a:ext cx="7620000" cy="4114800"/>
          </a:xfrm>
        </p:spPr>
        <p:txBody>
          <a:bodyPr>
            <a:normAutofit/>
          </a:bodyPr>
          <a:lstStyle/>
          <a:p>
            <a:pPr marL="457200" indent="-457200">
              <a:lnSpc>
                <a:spcPct val="90000"/>
              </a:lnSpc>
              <a:buFont typeface="Wingdings" pitchFamily="2" charset="2"/>
              <a:buNone/>
              <a:tabLst>
                <a:tab pos="457200" algn="l"/>
              </a:tabLst>
            </a:pPr>
            <a:r>
              <a:rPr lang="en-US" altLang="en-US" sz="2600" b="1"/>
              <a:t>Defined</a:t>
            </a:r>
            <a:r>
              <a:rPr lang="en-US" altLang="en-US" sz="2600"/>
              <a:t>—</a:t>
            </a:r>
            <a:r>
              <a:rPr lang="en-US" altLang="en-US" sz="2600" b="1"/>
              <a:t>Students as instructional</a:t>
            </a:r>
          </a:p>
          <a:p>
            <a:pPr marL="457200" indent="-457200">
              <a:lnSpc>
                <a:spcPct val="90000"/>
              </a:lnSpc>
              <a:buFont typeface="Wingdings" pitchFamily="2" charset="2"/>
              <a:buNone/>
              <a:tabLst>
                <a:tab pos="457200" algn="l"/>
              </a:tabLst>
            </a:pPr>
            <a:r>
              <a:rPr lang="en-US" altLang="en-US" sz="2600" b="1"/>
              <a:t> 	agents</a:t>
            </a:r>
            <a:r>
              <a:rPr lang="en-US" altLang="en-US" sz="2600"/>
              <a:t>, including: </a:t>
            </a:r>
          </a:p>
          <a:p>
            <a:pPr marL="457200" indent="-457200">
              <a:lnSpc>
                <a:spcPct val="90000"/>
              </a:lnSpc>
              <a:tabLst>
                <a:tab pos="457200" algn="l"/>
              </a:tabLst>
            </a:pPr>
            <a:r>
              <a:rPr lang="en-US" altLang="en-US" sz="2600"/>
              <a:t>Peer and cross-age tutoring.</a:t>
            </a:r>
          </a:p>
          <a:p>
            <a:pPr marL="457200" indent="-457200">
              <a:lnSpc>
                <a:spcPct val="90000"/>
              </a:lnSpc>
              <a:tabLst>
                <a:tab pos="457200" algn="l"/>
              </a:tabLst>
            </a:pPr>
            <a:r>
              <a:rPr lang="en-US" altLang="en-US" sz="2600"/>
              <a:t>Class-wide tutoring.</a:t>
            </a:r>
          </a:p>
          <a:p>
            <a:pPr marL="457200" indent="-457200">
              <a:lnSpc>
                <a:spcPct val="90000"/>
              </a:lnSpc>
              <a:tabLst>
                <a:tab pos="457200" algn="l"/>
              </a:tabLst>
            </a:pPr>
            <a:r>
              <a:rPr lang="en-US" altLang="en-US" sz="2600"/>
              <a:t>Cooperative learning.</a:t>
            </a:r>
          </a:p>
          <a:p>
            <a:pPr marL="457200" indent="-457200">
              <a:lnSpc>
                <a:spcPct val="90000"/>
              </a:lnSpc>
              <a:buFont typeface="Wingdings" pitchFamily="2" charset="2"/>
              <a:buNone/>
              <a:tabLst>
                <a:tab pos="457200" algn="l"/>
              </a:tabLst>
            </a:pPr>
            <a:r>
              <a:rPr lang="en-US" altLang="en-US" sz="2600" b="1"/>
              <a:t>Primary purpose</a:t>
            </a:r>
            <a:r>
              <a:rPr lang="en-US" altLang="en-US" sz="2600"/>
              <a:t>—increase opportunities for distributed practice with feedback. </a:t>
            </a:r>
          </a:p>
          <a:p>
            <a:pPr marL="457200" indent="-457200">
              <a:lnSpc>
                <a:spcPct val="90000"/>
              </a:lnSpc>
              <a:buFont typeface="Wingdings" pitchFamily="2" charset="2"/>
              <a:buNone/>
              <a:tabLst>
                <a:tab pos="457200" algn="l"/>
              </a:tabLst>
            </a:pPr>
            <a:r>
              <a:rPr lang="en-US" altLang="en-US" sz="2600"/>
              <a:t>Usually has well-scripted or structured interactions designed and mediated by the teacher.</a:t>
            </a:r>
          </a:p>
        </p:txBody>
      </p:sp>
      <p:pic>
        <p:nvPicPr>
          <p:cNvPr id="685061" name="Picture 5" descr="pals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72300" y="1524000"/>
            <a:ext cx="2171700"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94778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1295400" y="1787525"/>
            <a:ext cx="7391400" cy="467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defTabSz="457200">
              <a:tabLst>
                <a:tab pos="457200" algn="l"/>
              </a:tabLst>
              <a:defRPr sz="2400">
                <a:solidFill>
                  <a:schemeClr val="tx1"/>
                </a:solidFill>
                <a:latin typeface="Times New Roman" charset="0"/>
              </a:defRPr>
            </a:lvl1pPr>
            <a:lvl2pPr algn="l" defTabSz="457200">
              <a:tabLst>
                <a:tab pos="457200" algn="l"/>
              </a:tabLst>
              <a:defRPr sz="2400">
                <a:solidFill>
                  <a:schemeClr val="tx1"/>
                </a:solidFill>
                <a:latin typeface="Times New Roman" charset="0"/>
              </a:defRPr>
            </a:lvl2pPr>
            <a:lvl3pPr algn="l" defTabSz="457200">
              <a:tabLst>
                <a:tab pos="457200" algn="l"/>
              </a:tabLst>
              <a:defRPr sz="2400">
                <a:solidFill>
                  <a:schemeClr val="tx1"/>
                </a:solidFill>
                <a:latin typeface="Times New Roman" charset="0"/>
              </a:defRPr>
            </a:lvl3pPr>
            <a:lvl4pPr algn="l" defTabSz="457200">
              <a:tabLst>
                <a:tab pos="457200" algn="l"/>
              </a:tabLst>
              <a:defRPr sz="2400">
                <a:solidFill>
                  <a:schemeClr val="tx1"/>
                </a:solidFill>
                <a:latin typeface="Times New Roman" charset="0"/>
              </a:defRPr>
            </a:lvl4pPr>
            <a:lvl5pPr algn="l" defTabSz="457200">
              <a:tabLst>
                <a:tab pos="457200" algn="l"/>
              </a:tabLst>
              <a:defRPr sz="2400">
                <a:solidFill>
                  <a:schemeClr val="tx1"/>
                </a:solidFill>
                <a:latin typeface="Times New Roman" charset="0"/>
              </a:defRPr>
            </a:lvl5pPr>
            <a:lvl6pPr defTabSz="457200" fontAlgn="base">
              <a:spcBef>
                <a:spcPct val="0"/>
              </a:spcBef>
              <a:spcAft>
                <a:spcPct val="0"/>
              </a:spcAft>
              <a:tabLst>
                <a:tab pos="457200" algn="l"/>
              </a:tabLst>
              <a:defRPr sz="2400">
                <a:solidFill>
                  <a:schemeClr val="tx1"/>
                </a:solidFill>
                <a:latin typeface="Times New Roman" charset="0"/>
              </a:defRPr>
            </a:lvl6pPr>
            <a:lvl7pPr defTabSz="457200" fontAlgn="base">
              <a:spcBef>
                <a:spcPct val="0"/>
              </a:spcBef>
              <a:spcAft>
                <a:spcPct val="0"/>
              </a:spcAft>
              <a:tabLst>
                <a:tab pos="457200" algn="l"/>
              </a:tabLst>
              <a:defRPr sz="2400">
                <a:solidFill>
                  <a:schemeClr val="tx1"/>
                </a:solidFill>
                <a:latin typeface="Times New Roman" charset="0"/>
              </a:defRPr>
            </a:lvl7pPr>
            <a:lvl8pPr defTabSz="457200" fontAlgn="base">
              <a:spcBef>
                <a:spcPct val="0"/>
              </a:spcBef>
              <a:spcAft>
                <a:spcPct val="0"/>
              </a:spcAft>
              <a:tabLst>
                <a:tab pos="457200" algn="l"/>
              </a:tabLst>
              <a:defRPr sz="2400">
                <a:solidFill>
                  <a:schemeClr val="tx1"/>
                </a:solidFill>
                <a:latin typeface="Times New Roman" charset="0"/>
              </a:defRPr>
            </a:lvl8pPr>
            <a:lvl9pPr defTabSz="457200" fontAlgn="base">
              <a:spcBef>
                <a:spcPct val="0"/>
              </a:spcBef>
              <a:spcAft>
                <a:spcPct val="0"/>
              </a:spcAft>
              <a:tabLst>
                <a:tab pos="457200" algn="l"/>
              </a:tabLst>
              <a:defRPr sz="2400">
                <a:solidFill>
                  <a:schemeClr val="tx1"/>
                </a:solidFill>
                <a:latin typeface="Times New Roman" charset="0"/>
              </a:defRPr>
            </a:lvl9pPr>
          </a:lstStyle>
          <a:p>
            <a:r>
              <a:rPr lang="en-US" altLang="en-US" sz="2600" b="1">
                <a:latin typeface="Arial" charset="0"/>
              </a:rPr>
              <a:t>Weaker reader prompts stronger reader to:</a:t>
            </a:r>
          </a:p>
          <a:p>
            <a:r>
              <a:rPr lang="en-US" altLang="en-US" sz="2600" b="1">
                <a:latin typeface="Arial" charset="0"/>
              </a:rPr>
              <a:t>		1. Name the Who or What.</a:t>
            </a:r>
          </a:p>
          <a:p>
            <a:r>
              <a:rPr lang="en-US" altLang="en-US" sz="2600">
                <a:latin typeface="Arial" charset="0"/>
              </a:rPr>
              <a:t>			* identification</a:t>
            </a:r>
          </a:p>
          <a:p>
            <a:r>
              <a:rPr lang="en-US" altLang="en-US" sz="2600" b="1">
                <a:latin typeface="Arial" charset="0"/>
              </a:rPr>
              <a:t>		2. Tell the most important thing(s) 					about the Who or What.</a:t>
            </a:r>
          </a:p>
          <a:p>
            <a:r>
              <a:rPr lang="en-US" altLang="en-US" sz="2600">
                <a:latin typeface="Arial" charset="0"/>
              </a:rPr>
              <a:t>			* elaboration</a:t>
            </a:r>
          </a:p>
          <a:p>
            <a:r>
              <a:rPr lang="en-US" altLang="en-US" sz="2600" b="1">
                <a:latin typeface="Arial" charset="0"/>
              </a:rPr>
              <a:t>		3. Paraphrase in 10 words or less </a:t>
            </a:r>
          </a:p>
          <a:p>
            <a:r>
              <a:rPr lang="en-US" altLang="en-US" sz="2600" b="1">
                <a:latin typeface="Arial" charset="0"/>
              </a:rPr>
              <a:t>		   (paraphrasing “straight jacket”)</a:t>
            </a:r>
          </a:p>
          <a:p>
            <a:r>
              <a:rPr lang="en-US" altLang="en-US" sz="2600">
                <a:latin typeface="Arial" charset="0"/>
              </a:rPr>
              <a:t>			* consolidation</a:t>
            </a:r>
          </a:p>
          <a:p>
            <a:endParaRPr lang="en-US" altLang="en-US" sz="1400" b="1">
              <a:latin typeface="Arial" charset="0"/>
            </a:endParaRPr>
          </a:p>
          <a:p>
            <a:r>
              <a:rPr lang="en-US" altLang="en-US" sz="2600" b="1">
                <a:latin typeface="Arial" charset="0"/>
              </a:rPr>
              <a:t>* continues for 5 minutes — </a:t>
            </a:r>
          </a:p>
          <a:p>
            <a:r>
              <a:rPr lang="en-US" altLang="en-US" sz="2600" b="1">
                <a:latin typeface="Arial" charset="0"/>
              </a:rPr>
              <a:t>then switch roles (new text)</a:t>
            </a:r>
          </a:p>
        </p:txBody>
      </p:sp>
      <p:pic>
        <p:nvPicPr>
          <p:cNvPr id="687107" name="Picture 3" descr="pals2"/>
          <p:cNvPicPr>
            <a:picLocks noChangeAspect="1" noChangeArrowheads="1"/>
          </p:cNvPicPr>
          <p:nvPr/>
        </p:nvPicPr>
        <p:blipFill>
          <a:blip r:embed="rId2">
            <a:extLst>
              <a:ext uri="{28A0092B-C50C-407E-A947-70E740481C1C}">
                <a14:useLocalDpi xmlns:a14="http://schemas.microsoft.com/office/drawing/2010/main" xmlns="" val="0"/>
              </a:ext>
            </a:extLst>
          </a:blip>
          <a:srcRect b="19444"/>
          <a:stretch>
            <a:fillRect/>
          </a:stretch>
        </p:blipFill>
        <p:spPr bwMode="auto">
          <a:xfrm>
            <a:off x="7239000" y="5029200"/>
            <a:ext cx="1647825" cy="1676400"/>
          </a:xfrm>
          <a:prstGeom prst="rect">
            <a:avLst/>
          </a:prstGeom>
          <a:noFill/>
          <a:extLst>
            <a:ext uri="{909E8E84-426E-40DD-AFC4-6F175D3DCCD1}">
              <a14:hiddenFill xmlns:a14="http://schemas.microsoft.com/office/drawing/2010/main" xmlns="">
                <a:solidFill>
                  <a:srgbClr val="FFFFFF"/>
                </a:solidFill>
              </a14:hiddenFill>
            </a:ext>
          </a:extLst>
        </p:spPr>
      </p:pic>
      <p:sp>
        <p:nvSpPr>
          <p:cNvPr id="687108" name="Text Box 4"/>
          <p:cNvSpPr txBox="1">
            <a:spLocks noChangeArrowheads="1"/>
          </p:cNvSpPr>
          <p:nvPr/>
        </p:nvSpPr>
        <p:spPr bwMode="auto">
          <a:xfrm>
            <a:off x="1219200" y="381000"/>
            <a:ext cx="7696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3600" b="1">
                <a:solidFill>
                  <a:srgbClr val="CC0000"/>
                </a:solidFill>
              </a:rPr>
              <a:t>Input &amp; Participation </a:t>
            </a:r>
          </a:p>
          <a:p>
            <a:pPr algn="l"/>
            <a:r>
              <a:rPr lang="en-US" altLang="en-US" sz="3600" b="1">
                <a:solidFill>
                  <a:srgbClr val="CC0000"/>
                </a:solidFill>
              </a:rPr>
              <a:t>Enhancement</a:t>
            </a:r>
          </a:p>
        </p:txBody>
      </p:sp>
      <p:grpSp>
        <p:nvGrpSpPr>
          <p:cNvPr id="687109" name="Group 5"/>
          <p:cNvGrpSpPr>
            <a:grpSpLocks/>
          </p:cNvGrpSpPr>
          <p:nvPr/>
        </p:nvGrpSpPr>
        <p:grpSpPr bwMode="auto">
          <a:xfrm>
            <a:off x="7385050" y="228600"/>
            <a:ext cx="1758950" cy="1670050"/>
            <a:chOff x="2880" y="2496"/>
            <a:chExt cx="1108" cy="1052"/>
          </a:xfrm>
        </p:grpSpPr>
        <p:pic>
          <p:nvPicPr>
            <p:cNvPr id="687110" name="Picture 6" descr="BD09341_"/>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0" y="2592"/>
              <a:ext cx="1108" cy="956"/>
            </a:xfrm>
            <a:prstGeom prst="rect">
              <a:avLst/>
            </a:prstGeom>
            <a:noFill/>
            <a:extLst>
              <a:ext uri="{909E8E84-426E-40DD-AFC4-6F175D3DCCD1}">
                <a14:hiddenFill xmlns:a14="http://schemas.microsoft.com/office/drawing/2010/main" xmlns="">
                  <a:solidFill>
                    <a:srgbClr val="FFFFFF"/>
                  </a:solidFill>
                </a14:hiddenFill>
              </a:ext>
            </a:extLst>
          </p:spPr>
        </p:pic>
        <p:sp>
          <p:nvSpPr>
            <p:cNvPr id="687111" name="AutoShape 7"/>
            <p:cNvSpPr>
              <a:spLocks noChangeArrowheads="1"/>
            </p:cNvSpPr>
            <p:nvPr/>
          </p:nvSpPr>
          <p:spPr bwMode="auto">
            <a:xfrm>
              <a:off x="3120" y="2496"/>
              <a:ext cx="576" cy="324"/>
            </a:xfrm>
            <a:prstGeom prst="downArrowCallout">
              <a:avLst>
                <a:gd name="adj1" fmla="val 24691"/>
                <a:gd name="adj2" fmla="val 41975"/>
                <a:gd name="adj3" fmla="val 17903"/>
                <a:gd name="adj4" fmla="val 66667"/>
              </a:avLst>
            </a:prstGeom>
            <a:solidFill>
              <a:srgbClr val="FFFF00"/>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1800"/>
                <a:t>IN</a:t>
              </a:r>
            </a:p>
          </p:txBody>
        </p:sp>
      </p:grpSp>
    </p:spTree>
    <p:extLst>
      <p:ext uri="{BB962C8B-B14F-4D97-AF65-F5344CB8AC3E}">
        <p14:creationId xmlns:p14="http://schemas.microsoft.com/office/powerpoint/2010/main" xmlns="" val="58720799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
        <p:nvSpPr>
          <p:cNvPr id="722947" name="Text Box 3"/>
          <p:cNvSpPr txBox="1">
            <a:spLocks noChangeArrowheads="1"/>
          </p:cNvSpPr>
          <p:nvPr/>
        </p:nvSpPr>
        <p:spPr bwMode="auto">
          <a:xfrm>
            <a:off x="1600200" y="2124075"/>
            <a:ext cx="7086600" cy="3971925"/>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600" b="1">
                <a:cs typeface="Times New Roman" charset="0"/>
              </a:rPr>
              <a:t>Alternate Goals</a:t>
            </a:r>
            <a:r>
              <a:rPr lang="en-US" altLang="en-US" b="1">
                <a:cs typeface="Times New Roman" charset="0"/>
              </a:rPr>
              <a:t> </a:t>
            </a:r>
            <a:r>
              <a:rPr lang="en-US" altLang="en-US" sz="3200" b="1">
                <a:cs typeface="Times New Roman" charset="0"/>
              </a:rPr>
              <a:t>•</a:t>
            </a:r>
            <a:endParaRPr lang="en-US" altLang="en-US" b="1"/>
          </a:p>
          <a:p>
            <a:pPr algn="l"/>
            <a:endParaRPr lang="en-US" altLang="en-US"/>
          </a:p>
          <a:p>
            <a:pPr algn="l"/>
            <a:r>
              <a:rPr lang="en-US" altLang="en-US" sz="2200"/>
              <a:t>Adapt the goals or outcome expectations while using the same materials. When routinely utilized, this is only for students with moderate to severe disabilities.</a:t>
            </a:r>
          </a:p>
          <a:p>
            <a:pPr algn="l"/>
            <a:endParaRPr lang="en-US" altLang="en-US" sz="2200" i="1"/>
          </a:p>
          <a:p>
            <a:pPr algn="l"/>
            <a:r>
              <a:rPr lang="en-US" altLang="en-US" sz="2200" i="1"/>
              <a:t>For example:</a:t>
            </a:r>
            <a:endParaRPr lang="en-US" altLang="en-US" sz="2200"/>
          </a:p>
          <a:p>
            <a:pPr algn="l"/>
            <a:r>
              <a:rPr lang="en-US" altLang="en-US" sz="2200"/>
              <a:t>In a social studies lesson, expect a student to be able to locate the colors of the states on a map, while other students learn to locate each state and name the capital. </a:t>
            </a:r>
          </a:p>
        </p:txBody>
      </p:sp>
    </p:spTree>
    <p:extLst>
      <p:ext uri="{BB962C8B-B14F-4D97-AF65-F5344CB8AC3E}">
        <p14:creationId xmlns:p14="http://schemas.microsoft.com/office/powerpoint/2010/main" xmlns="" val="343684143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Text Box 2"/>
          <p:cNvSpPr txBox="1">
            <a:spLocks noChangeArrowheads="1"/>
          </p:cNvSpPr>
          <p:nvPr/>
        </p:nvSpPr>
        <p:spPr bwMode="auto">
          <a:xfrm>
            <a:off x="1600200" y="2290763"/>
            <a:ext cx="7086600" cy="34544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altLang="en-US" sz="2200" b="1">
                <a:cs typeface="Times New Roman" charset="0"/>
              </a:rPr>
              <a:t>Functional Curriculum •</a:t>
            </a:r>
          </a:p>
          <a:p>
            <a:pPr algn="l"/>
            <a:endParaRPr lang="en-US" altLang="en-US" sz="2200"/>
          </a:p>
          <a:p>
            <a:pPr algn="l"/>
            <a:r>
              <a:rPr lang="en-US" altLang="en-US" sz="2200"/>
              <a:t>Provide different instruction and materials to meet a learner’s functional/life skills individual goals. When routinely utilized, this is only for students with moderate to severe disabilities.</a:t>
            </a:r>
          </a:p>
          <a:p>
            <a:pPr algn="l"/>
            <a:endParaRPr lang="en-US" altLang="en-US" sz="2200" b="1" i="1"/>
          </a:p>
          <a:p>
            <a:pPr algn="l"/>
            <a:r>
              <a:rPr lang="en-US" altLang="en-US" sz="2200" i="1"/>
              <a:t>For example:</a:t>
            </a:r>
            <a:endParaRPr lang="en-US" altLang="en-US" sz="2200"/>
          </a:p>
          <a:p>
            <a:pPr algn="l"/>
            <a:r>
              <a:rPr lang="en-US" altLang="en-US" sz="2200"/>
              <a:t>During a language lesson a student is learning toileting skills with an aide. </a:t>
            </a:r>
          </a:p>
        </p:txBody>
      </p:sp>
      <p:sp>
        <p:nvSpPr>
          <p:cNvPr id="723971" name="Rectangle 3"/>
          <p:cNvSpPr>
            <a:spLocks noChangeArrowheads="1"/>
          </p:cNvSpPr>
          <p:nvPr/>
        </p:nvSpPr>
        <p:spPr bwMode="auto">
          <a:xfrm>
            <a:off x="1295400" y="457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Nine Types of Curriculum Adaptations</a:t>
            </a:r>
          </a:p>
        </p:txBody>
      </p:sp>
    </p:spTree>
    <p:extLst>
      <p:ext uri="{BB962C8B-B14F-4D97-AF65-F5344CB8AC3E}">
        <p14:creationId xmlns:p14="http://schemas.microsoft.com/office/powerpoint/2010/main" xmlns="" val="1503910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9906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dirty="0">
                <a:solidFill>
                  <a:srgbClr val="CC0000"/>
                </a:solidFill>
                <a:latin typeface="Arial" charset="0"/>
              </a:rPr>
              <a:t>Adaptations</a:t>
            </a:r>
          </a:p>
        </p:txBody>
      </p:sp>
      <p:grpSp>
        <p:nvGrpSpPr>
          <p:cNvPr id="177155" name="Group 3"/>
          <p:cNvGrpSpPr>
            <a:grpSpLocks/>
          </p:cNvGrpSpPr>
          <p:nvPr/>
        </p:nvGrpSpPr>
        <p:grpSpPr bwMode="auto">
          <a:xfrm>
            <a:off x="1066800" y="1790700"/>
            <a:ext cx="3810000" cy="4114800"/>
            <a:chOff x="1296" y="1248"/>
            <a:chExt cx="2400" cy="2592"/>
          </a:xfrm>
        </p:grpSpPr>
        <p:sp>
          <p:nvSpPr>
            <p:cNvPr id="177156" name="Rectangle 4"/>
            <p:cNvSpPr>
              <a:spLocks noChangeArrowheads="1"/>
            </p:cNvSpPr>
            <p:nvPr/>
          </p:nvSpPr>
          <p:spPr bwMode="auto">
            <a:xfrm>
              <a:off x="1296" y="1248"/>
              <a:ext cx="2400" cy="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sz="2800">
                  <a:solidFill>
                    <a:srgbClr val="008000"/>
                  </a:solidFill>
                  <a:latin typeface="Arial" charset="0"/>
                </a:rPr>
                <a:t>Accommodations</a:t>
              </a:r>
              <a:r>
                <a:rPr lang="en-US" altLang="en-US" sz="2800">
                  <a:latin typeface="Arial" charset="0"/>
                </a:rPr>
                <a:t>	</a:t>
              </a:r>
            </a:p>
          </p:txBody>
        </p:sp>
        <p:sp>
          <p:nvSpPr>
            <p:cNvPr id="177157" name="Rectangle 5"/>
            <p:cNvSpPr>
              <a:spLocks noChangeArrowheads="1"/>
            </p:cNvSpPr>
            <p:nvPr/>
          </p:nvSpPr>
          <p:spPr bwMode="auto">
            <a:xfrm>
              <a:off x="1584" y="1632"/>
              <a:ext cx="1776" cy="62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0" hangingPunct="0"/>
              <a:r>
                <a:rPr lang="en-US" altLang="en-US" sz="1200" b="1" i="1" u="sng" dirty="0">
                  <a:latin typeface="Times New Roman" charset="0"/>
                </a:rPr>
                <a:t>Do not</a:t>
              </a:r>
              <a:r>
                <a:rPr lang="en-US" altLang="en-US" sz="1200" dirty="0">
                  <a:latin typeface="Times New Roman" charset="0"/>
                </a:rPr>
                <a:t>  fundamentally alter or lower </a:t>
              </a:r>
            </a:p>
            <a:p>
              <a:pPr algn="l" eaLnBrk="0" hangingPunct="0"/>
              <a:r>
                <a:rPr lang="en-US" altLang="en-US" sz="1200" dirty="0">
                  <a:latin typeface="Times New Roman" charset="0"/>
                </a:rPr>
                <a:t>expectations or standards in instructional </a:t>
              </a:r>
            </a:p>
            <a:p>
              <a:pPr algn="l" eaLnBrk="0" hangingPunct="0"/>
              <a:r>
                <a:rPr lang="en-US" altLang="en-US" sz="1200" dirty="0">
                  <a:latin typeface="Times New Roman" charset="0"/>
                </a:rPr>
                <a:t>level, content or performance criteria.</a:t>
              </a:r>
            </a:p>
          </p:txBody>
        </p:sp>
        <p:sp>
          <p:nvSpPr>
            <p:cNvPr id="177158" name="Rectangle 6"/>
            <p:cNvSpPr>
              <a:spLocks noChangeArrowheads="1"/>
            </p:cNvSpPr>
            <p:nvPr/>
          </p:nvSpPr>
          <p:spPr bwMode="auto">
            <a:xfrm>
              <a:off x="1584" y="2544"/>
              <a:ext cx="1776" cy="432"/>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0" hangingPunct="0"/>
              <a:r>
                <a:rPr lang="en-US" altLang="en-US" sz="1200" dirty="0">
                  <a:latin typeface="Times New Roman" charset="0"/>
                </a:rPr>
                <a:t>Changes are made in order to provide equal </a:t>
              </a:r>
            </a:p>
            <a:p>
              <a:pPr algn="l" eaLnBrk="0" hangingPunct="0"/>
              <a:r>
                <a:rPr lang="en-US" altLang="en-US" sz="1200" dirty="0">
                  <a:latin typeface="Times New Roman" charset="0"/>
                </a:rPr>
                <a:t>access to learning and equal opportunity to</a:t>
              </a:r>
            </a:p>
            <a:p>
              <a:pPr algn="l" eaLnBrk="0" hangingPunct="0"/>
              <a:r>
                <a:rPr lang="en-US" altLang="en-US" sz="1200" dirty="0">
                  <a:latin typeface="Times New Roman" charset="0"/>
                </a:rPr>
                <a:t>demonstrate what is known.</a:t>
              </a:r>
            </a:p>
          </p:txBody>
        </p:sp>
        <p:sp>
          <p:nvSpPr>
            <p:cNvPr id="177159" name="Rectangle 7"/>
            <p:cNvSpPr>
              <a:spLocks noChangeArrowheads="1"/>
            </p:cNvSpPr>
            <p:nvPr/>
          </p:nvSpPr>
          <p:spPr bwMode="auto">
            <a:xfrm>
              <a:off x="1584" y="3264"/>
              <a:ext cx="1776" cy="52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r>
                <a:rPr lang="en-US" altLang="en-US" sz="1200">
                  <a:latin typeface="Times New Roman" charset="0"/>
                </a:rPr>
                <a:t>Grading is same</a:t>
              </a:r>
            </a:p>
          </p:txBody>
        </p:sp>
        <p:sp>
          <p:nvSpPr>
            <p:cNvPr id="177160" name="Line 8"/>
            <p:cNvSpPr>
              <a:spLocks noChangeShapeType="1"/>
            </p:cNvSpPr>
            <p:nvPr/>
          </p:nvSpPr>
          <p:spPr bwMode="auto">
            <a:xfrm>
              <a:off x="2448" y="2256"/>
              <a:ext cx="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7161" name="Line 9"/>
            <p:cNvSpPr>
              <a:spLocks noChangeShapeType="1"/>
            </p:cNvSpPr>
            <p:nvPr/>
          </p:nvSpPr>
          <p:spPr bwMode="auto">
            <a:xfrm>
              <a:off x="2448" y="2976"/>
              <a:ext cx="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177162" name="Group 10"/>
          <p:cNvGrpSpPr>
            <a:grpSpLocks/>
          </p:cNvGrpSpPr>
          <p:nvPr/>
        </p:nvGrpSpPr>
        <p:grpSpPr bwMode="auto">
          <a:xfrm>
            <a:off x="4832577" y="1790700"/>
            <a:ext cx="3810000" cy="4473575"/>
            <a:chOff x="2709" y="1214"/>
            <a:chExt cx="2400" cy="2818"/>
          </a:xfrm>
        </p:grpSpPr>
        <p:sp>
          <p:nvSpPr>
            <p:cNvPr id="177163" name="Rectangle 11"/>
            <p:cNvSpPr>
              <a:spLocks noChangeArrowheads="1"/>
            </p:cNvSpPr>
            <p:nvPr/>
          </p:nvSpPr>
          <p:spPr bwMode="auto">
            <a:xfrm>
              <a:off x="2709" y="1214"/>
              <a:ext cx="2400" cy="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sz="2800" dirty="0">
                  <a:solidFill>
                    <a:srgbClr val="008000"/>
                  </a:solidFill>
                  <a:latin typeface="Arial" charset="0"/>
                </a:rPr>
                <a:t>Modifications</a:t>
              </a:r>
            </a:p>
          </p:txBody>
        </p:sp>
        <p:sp>
          <p:nvSpPr>
            <p:cNvPr id="177164" name="Oval 12"/>
            <p:cNvSpPr>
              <a:spLocks noChangeArrowheads="1"/>
            </p:cNvSpPr>
            <p:nvPr/>
          </p:nvSpPr>
          <p:spPr bwMode="auto">
            <a:xfrm>
              <a:off x="3216" y="1560"/>
              <a:ext cx="1872" cy="672"/>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0" hangingPunct="0"/>
              <a:r>
                <a:rPr lang="en-US" altLang="en-US" sz="1200" b="1" i="1" u="sng" dirty="0">
                  <a:latin typeface="Times New Roman" charset="0"/>
                </a:rPr>
                <a:t>Do</a:t>
              </a:r>
              <a:r>
                <a:rPr lang="en-US" altLang="en-US" sz="1200" b="1" i="1" dirty="0">
                  <a:latin typeface="Times New Roman" charset="0"/>
                </a:rPr>
                <a:t>  fundamentally alter</a:t>
              </a:r>
              <a:r>
                <a:rPr lang="en-US" altLang="en-US" sz="1200" dirty="0">
                  <a:latin typeface="Times New Roman" charset="0"/>
                </a:rPr>
                <a:t> </a:t>
              </a:r>
            </a:p>
            <a:p>
              <a:pPr algn="l" eaLnBrk="0" hangingPunct="0"/>
              <a:r>
                <a:rPr lang="en-US" altLang="en-US" sz="1200" dirty="0">
                  <a:latin typeface="Times New Roman" charset="0"/>
                </a:rPr>
                <a:t> or lower expectations or </a:t>
              </a:r>
            </a:p>
            <a:p>
              <a:pPr algn="l" eaLnBrk="0" hangingPunct="0"/>
              <a:r>
                <a:rPr lang="en-US" altLang="en-US" sz="1200" dirty="0">
                  <a:latin typeface="Times New Roman" charset="0"/>
                </a:rPr>
                <a:t>standards in instructional level, </a:t>
              </a:r>
            </a:p>
            <a:p>
              <a:pPr algn="l" eaLnBrk="0" hangingPunct="0"/>
              <a:r>
                <a:rPr lang="en-US" altLang="en-US" sz="1200" dirty="0">
                  <a:latin typeface="Times New Roman" charset="0"/>
                </a:rPr>
                <a:t>content or performance criteria.</a:t>
              </a:r>
            </a:p>
          </p:txBody>
        </p:sp>
        <p:sp>
          <p:nvSpPr>
            <p:cNvPr id="177165" name="Oval 13"/>
            <p:cNvSpPr>
              <a:spLocks noChangeArrowheads="1"/>
            </p:cNvSpPr>
            <p:nvPr/>
          </p:nvSpPr>
          <p:spPr bwMode="auto">
            <a:xfrm>
              <a:off x="3264" y="2592"/>
              <a:ext cx="1680" cy="768"/>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l" eaLnBrk="0" hangingPunct="0"/>
              <a:r>
                <a:rPr lang="en-US" altLang="en-US" sz="1200" dirty="0">
                  <a:latin typeface="Times New Roman" charset="0"/>
                </a:rPr>
                <a:t>Changes are made to provide</a:t>
              </a:r>
            </a:p>
            <a:p>
              <a:pPr algn="l" eaLnBrk="0" hangingPunct="0"/>
              <a:r>
                <a:rPr lang="en-US" altLang="en-US" sz="1200" dirty="0">
                  <a:latin typeface="Times New Roman" charset="0"/>
                </a:rPr>
                <a:t>student meaningful &amp; </a:t>
              </a:r>
            </a:p>
            <a:p>
              <a:pPr algn="l" eaLnBrk="0" hangingPunct="0"/>
              <a:r>
                <a:rPr lang="en-US" altLang="en-US" sz="1200" dirty="0">
                  <a:latin typeface="Times New Roman" charset="0"/>
                </a:rPr>
                <a:t>productive learning experiences</a:t>
              </a:r>
            </a:p>
            <a:p>
              <a:pPr algn="l" eaLnBrk="0" hangingPunct="0"/>
              <a:r>
                <a:rPr lang="en-US" altLang="en-US" sz="1200" dirty="0">
                  <a:latin typeface="Times New Roman" charset="0"/>
                </a:rPr>
                <a:t>based on individual needs &amp;</a:t>
              </a:r>
            </a:p>
            <a:p>
              <a:pPr algn="l" eaLnBrk="0" hangingPunct="0"/>
              <a:r>
                <a:rPr lang="en-US" altLang="en-US" sz="1200" dirty="0">
                  <a:latin typeface="Times New Roman" charset="0"/>
                </a:rPr>
                <a:t>abilities.</a:t>
              </a:r>
            </a:p>
          </p:txBody>
        </p:sp>
        <p:sp>
          <p:nvSpPr>
            <p:cNvPr id="177166" name="Line 14"/>
            <p:cNvSpPr>
              <a:spLocks noChangeShapeType="1"/>
            </p:cNvSpPr>
            <p:nvPr/>
          </p:nvSpPr>
          <p:spPr bwMode="auto">
            <a:xfrm>
              <a:off x="4128" y="2304"/>
              <a:ext cx="0" cy="2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7167" name="Line 15"/>
            <p:cNvSpPr>
              <a:spLocks noChangeShapeType="1"/>
            </p:cNvSpPr>
            <p:nvPr/>
          </p:nvSpPr>
          <p:spPr bwMode="auto">
            <a:xfrm>
              <a:off x="4128" y="3360"/>
              <a:ext cx="0" cy="19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7168" name="Oval 16"/>
            <p:cNvSpPr>
              <a:spLocks noChangeArrowheads="1"/>
            </p:cNvSpPr>
            <p:nvPr/>
          </p:nvSpPr>
          <p:spPr bwMode="auto">
            <a:xfrm>
              <a:off x="3648" y="3552"/>
              <a:ext cx="1153" cy="48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r>
                <a:rPr lang="en-US" altLang="en-US" sz="1200">
                  <a:latin typeface="Times New Roman" charset="0"/>
                </a:rPr>
                <a:t>Grading is different</a:t>
              </a:r>
            </a:p>
          </p:txBody>
        </p:sp>
      </p:grpSp>
    </p:spTree>
    <p:extLst>
      <p:ext uri="{BB962C8B-B14F-4D97-AF65-F5344CB8AC3E}">
        <p14:creationId xmlns:p14="http://schemas.microsoft.com/office/powerpoint/2010/main" xmlns="" val="340885409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8" name="Rectangle 4"/>
          <p:cNvSpPr>
            <a:spLocks noGrp="1" noChangeArrowheads="1"/>
          </p:cNvSpPr>
          <p:nvPr>
            <p:ph type="title"/>
          </p:nvPr>
        </p:nvSpPr>
        <p:spPr>
          <a:xfrm>
            <a:off x="1371600" y="762000"/>
            <a:ext cx="7620000" cy="914400"/>
          </a:xfrm>
        </p:spPr>
        <p:txBody>
          <a:bodyPr/>
          <a:lstStyle/>
          <a:p>
            <a:r>
              <a:rPr lang="en-US" altLang="en-US" sz="3600">
                <a:latin typeface="Arial" charset="0"/>
              </a:rPr>
              <a:t>Ponder This</a:t>
            </a:r>
          </a:p>
        </p:txBody>
      </p:sp>
      <p:sp>
        <p:nvSpPr>
          <p:cNvPr id="692226" name="Text Box 2"/>
          <p:cNvSpPr txBox="1">
            <a:spLocks noChangeArrowheads="1"/>
          </p:cNvSpPr>
          <p:nvPr/>
        </p:nvSpPr>
        <p:spPr bwMode="auto">
          <a:xfrm>
            <a:off x="381000" y="762000"/>
            <a:ext cx="77724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ltLang="en-US" sz="3200" b="1">
              <a:solidFill>
                <a:srgbClr val="3333FF"/>
              </a:solidFill>
              <a:latin typeface="Times New Roman" charset="0"/>
            </a:endParaRPr>
          </a:p>
        </p:txBody>
      </p:sp>
      <p:sp>
        <p:nvSpPr>
          <p:cNvPr id="692227" name="Text Box 3"/>
          <p:cNvSpPr txBox="1">
            <a:spLocks noChangeArrowheads="1"/>
          </p:cNvSpPr>
          <p:nvPr/>
        </p:nvSpPr>
        <p:spPr bwMode="auto">
          <a:xfrm>
            <a:off x="914400" y="6559550"/>
            <a:ext cx="7848600"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lnSpc>
                <a:spcPct val="75000"/>
              </a:lnSpc>
              <a:spcBef>
                <a:spcPct val="50000"/>
              </a:spcBef>
            </a:pPr>
            <a:r>
              <a:rPr lang="en-US" altLang="en-US" sz="1800">
                <a:latin typeface="Times New Roman" charset="0"/>
              </a:rPr>
              <a:t>	</a:t>
            </a:r>
          </a:p>
        </p:txBody>
      </p:sp>
      <p:sp>
        <p:nvSpPr>
          <p:cNvPr id="692229" name="Text Box 5"/>
          <p:cNvSpPr txBox="1">
            <a:spLocks noChangeArrowheads="1"/>
          </p:cNvSpPr>
          <p:nvPr/>
        </p:nvSpPr>
        <p:spPr bwMode="auto">
          <a:xfrm>
            <a:off x="914400" y="1371600"/>
            <a:ext cx="7391400" cy="340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charset="0"/>
              </a:defRPr>
            </a:lvl1pPr>
            <a:lvl2pPr marL="914400" indent="-457200" algn="l">
              <a:defRPr sz="2400">
                <a:solidFill>
                  <a:schemeClr val="tx1"/>
                </a:solidFill>
                <a:latin typeface="Times New Roman" charset="0"/>
              </a:defRPr>
            </a:lvl2pPr>
            <a:lvl3pPr marL="1200150"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endParaRPr lang="en-US" altLang="en-US" sz="2800">
              <a:solidFill>
                <a:srgbClr val="008000"/>
              </a:solidFill>
              <a:latin typeface="Arial" charset="0"/>
            </a:endParaRPr>
          </a:p>
          <a:p>
            <a:pPr lvl="1">
              <a:spcBef>
                <a:spcPct val="25000"/>
              </a:spcBef>
              <a:buClr>
                <a:schemeClr val="accent2"/>
              </a:buClr>
              <a:buSzPct val="85000"/>
              <a:buFont typeface="Wingdings" pitchFamily="2" charset="2"/>
              <a:buChar char="n"/>
            </a:pPr>
            <a:r>
              <a:rPr lang="en-US" altLang="en-US" sz="2600" b="1">
                <a:solidFill>
                  <a:srgbClr val="CC0000"/>
                </a:solidFill>
                <a:latin typeface="Arial" charset="0"/>
              </a:rPr>
              <a:t>Discuss. </a:t>
            </a:r>
          </a:p>
          <a:p>
            <a:pPr lvl="1">
              <a:spcBef>
                <a:spcPct val="25000"/>
              </a:spcBef>
              <a:buClr>
                <a:schemeClr val="accent2"/>
              </a:buClr>
              <a:buSzPct val="85000"/>
              <a:buFont typeface="Wingdings" pitchFamily="2" charset="2"/>
              <a:buNone/>
            </a:pPr>
            <a:endParaRPr lang="en-US" altLang="en-US" sz="2600" b="1">
              <a:solidFill>
                <a:srgbClr val="CC0000"/>
              </a:solidFill>
              <a:latin typeface="Arial" charset="0"/>
            </a:endParaRPr>
          </a:p>
          <a:p>
            <a:pPr lvl="1">
              <a:spcBef>
                <a:spcPct val="25000"/>
              </a:spcBef>
              <a:buClr>
                <a:schemeClr val="accent2"/>
              </a:buClr>
              <a:buSzPct val="85000"/>
              <a:buFont typeface="Wingdings" pitchFamily="2" charset="2"/>
              <a:buChar char="n"/>
            </a:pPr>
            <a:r>
              <a:rPr lang="en-US" altLang="en-US" sz="2600" b="1">
                <a:latin typeface="Arial" charset="0"/>
              </a:rPr>
              <a:t>For whom is this adaptation appropriate?</a:t>
            </a:r>
          </a:p>
          <a:p>
            <a:pPr lvl="1">
              <a:spcBef>
                <a:spcPct val="25000"/>
              </a:spcBef>
              <a:buClr>
                <a:schemeClr val="accent2"/>
              </a:buClr>
              <a:buSzPct val="85000"/>
              <a:buFont typeface="Wingdings" pitchFamily="2" charset="2"/>
              <a:buChar char="n"/>
            </a:pPr>
            <a:r>
              <a:rPr lang="en-US" altLang="en-US" sz="2600" b="1">
                <a:latin typeface="Arial" charset="0"/>
              </a:rPr>
              <a:t>Why would we do this in</a:t>
            </a:r>
          </a:p>
          <a:p>
            <a:pPr lvl="1">
              <a:spcBef>
                <a:spcPct val="25000"/>
              </a:spcBef>
              <a:buClr>
                <a:schemeClr val="accent2"/>
              </a:buClr>
              <a:buSzPct val="85000"/>
              <a:buFont typeface="Wingdings" pitchFamily="2" charset="2"/>
              <a:buNone/>
            </a:pPr>
            <a:r>
              <a:rPr lang="en-US" altLang="en-US" sz="2600" b="1">
                <a:latin typeface="Arial" charset="0"/>
              </a:rPr>
              <a:t>	the era of high standards?</a:t>
            </a:r>
          </a:p>
        </p:txBody>
      </p:sp>
      <p:pic>
        <p:nvPicPr>
          <p:cNvPr id="692230" name="Picture 6" descr="AG00300_"/>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2057400"/>
            <a:ext cx="2227263"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193610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95400" y="14478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What is accommodated? </a:t>
            </a:r>
          </a:p>
          <a:p>
            <a:endParaRPr lang="en-US" altLang="en-US" sz="3600" b="1">
              <a:solidFill>
                <a:srgbClr val="CC0000"/>
              </a:solidFill>
              <a:latin typeface="Arial" charset="0"/>
            </a:endParaRPr>
          </a:p>
          <a:p>
            <a:r>
              <a:rPr lang="en-US" altLang="en-US" sz="2800" b="1">
                <a:solidFill>
                  <a:srgbClr val="008000"/>
                </a:solidFill>
                <a:latin typeface="Arial" charset="0"/>
                <a:cs typeface="Times New Roman" charset="0"/>
              </a:rPr>
              <a:t>The Characteristics of the Learner</a:t>
            </a:r>
          </a:p>
          <a:p>
            <a:r>
              <a:rPr lang="en-US" altLang="en-US" sz="4000" b="1" i="1">
                <a:solidFill>
                  <a:schemeClr val="tx2"/>
                </a:solidFill>
                <a:latin typeface="Arial" charset="0"/>
                <a:cs typeface="Times New Roman" charset="0"/>
              </a:rPr>
              <a:t> </a:t>
            </a:r>
          </a:p>
        </p:txBody>
      </p:sp>
      <p:sp>
        <p:nvSpPr>
          <p:cNvPr id="178179" name="Rectangle 3"/>
          <p:cNvSpPr>
            <a:spLocks noChangeArrowheads="1"/>
          </p:cNvSpPr>
          <p:nvPr/>
        </p:nvSpPr>
        <p:spPr bwMode="auto">
          <a:xfrm>
            <a:off x="1466850" y="29718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466725" indent="-466725" algn="l">
              <a:defRPr sz="2400">
                <a:solidFill>
                  <a:schemeClr val="tx1"/>
                </a:solidFill>
                <a:latin typeface="Times New Roman" charset="0"/>
              </a:defRPr>
            </a:lvl1pPr>
            <a:lvl2pPr marL="866775" indent="-285750" algn="l">
              <a:defRPr sz="2400">
                <a:solidFill>
                  <a:schemeClr val="tx1"/>
                </a:solidFill>
                <a:latin typeface="Times New Roman" charset="0"/>
              </a:defRPr>
            </a:lvl2pPr>
            <a:lvl3pPr marL="1209675"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i="1">
                <a:latin typeface="Arial" charset="0"/>
                <a:cs typeface="Times New Roman" charset="0"/>
              </a:rPr>
              <a:t>Goal: To remove barriers to learning the material and to demonstrating mastery</a:t>
            </a:r>
          </a:p>
          <a:p>
            <a:pPr>
              <a:spcBef>
                <a:spcPct val="20000"/>
              </a:spcBef>
              <a:buClr>
                <a:schemeClr val="accent2"/>
              </a:buClr>
              <a:buSzPct val="85000"/>
              <a:buFont typeface="Wingdings" pitchFamily="2" charset="2"/>
              <a:buNone/>
            </a:pPr>
            <a:endParaRPr lang="en-US" altLang="en-US">
              <a:latin typeface="Arial" charset="0"/>
              <a:cs typeface="Times New Roman" charset="0"/>
            </a:endParaRPr>
          </a:p>
          <a:p>
            <a:pPr>
              <a:spcBef>
                <a:spcPct val="20000"/>
              </a:spcBef>
              <a:buClr>
                <a:schemeClr val="accent2"/>
              </a:buClr>
              <a:buSzPct val="85000"/>
              <a:buFont typeface="Wingdings" pitchFamily="2" charset="2"/>
              <a:buNone/>
            </a:pPr>
            <a:r>
              <a:rPr lang="en-US" altLang="en-US">
                <a:latin typeface="Arial" charset="0"/>
                <a:cs typeface="Times New Roman" charset="0"/>
                <a:sym typeface="Wingdings 3" pitchFamily="18" charset="2"/>
              </a:rPr>
              <a:t></a:t>
            </a:r>
            <a:r>
              <a:rPr lang="en-US" altLang="en-US">
                <a:latin typeface="Arial" charset="0"/>
                <a:cs typeface="Times New Roman" charset="0"/>
              </a:rPr>
              <a:t>	Standards are substantially the same for all; outcomes will vary. </a:t>
            </a:r>
          </a:p>
        </p:txBody>
      </p:sp>
      <p:sp>
        <p:nvSpPr>
          <p:cNvPr id="178180" name="Text Box 4"/>
          <p:cNvSpPr txBox="1">
            <a:spLocks noChangeArrowheads="1"/>
          </p:cNvSpPr>
          <p:nvPr/>
        </p:nvSpPr>
        <p:spPr bwMode="auto">
          <a:xfrm>
            <a:off x="7924800" y="5988050"/>
            <a:ext cx="609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spcBef>
                <a:spcPct val="50000"/>
              </a:spcBef>
            </a:pPr>
            <a:r>
              <a:rPr lang="en-US" altLang="en-US" sz="1600"/>
              <a:t>1-3</a:t>
            </a:r>
          </a:p>
        </p:txBody>
      </p:sp>
    </p:spTree>
    <p:extLst>
      <p:ext uri="{BB962C8B-B14F-4D97-AF65-F5344CB8AC3E}">
        <p14:creationId xmlns:p14="http://schemas.microsoft.com/office/powerpoint/2010/main" xmlns="" val="25506579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1371600" y="6858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a:solidFill>
                  <a:srgbClr val="CC0000"/>
                </a:solidFill>
                <a:latin typeface="Arial" charset="0"/>
              </a:rPr>
              <a:t>Learning Differences</a:t>
            </a:r>
          </a:p>
        </p:txBody>
      </p:sp>
      <p:sp>
        <p:nvSpPr>
          <p:cNvPr id="179203" name="Rectangle 3"/>
          <p:cNvSpPr>
            <a:spLocks noChangeArrowheads="1"/>
          </p:cNvSpPr>
          <p:nvPr/>
        </p:nvSpPr>
        <p:spPr bwMode="auto">
          <a:xfrm>
            <a:off x="1600200" y="21336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a:latin typeface="Arial" charset="0"/>
                <a:cs typeface="Times New Roman" charset="0"/>
              </a:rPr>
              <a:t>Speed of information processing</a:t>
            </a:r>
          </a:p>
          <a:p>
            <a:pPr>
              <a:spcBef>
                <a:spcPct val="20000"/>
              </a:spcBef>
              <a:buClr>
                <a:schemeClr val="accent2"/>
              </a:buClr>
              <a:buSzPct val="85000"/>
              <a:buFont typeface="Wingdings" pitchFamily="2" charset="2"/>
              <a:buChar char="n"/>
            </a:pPr>
            <a:r>
              <a:rPr lang="en-US" altLang="en-US">
                <a:latin typeface="Arial" charset="0"/>
                <a:cs typeface="Times New Roman" charset="0"/>
              </a:rPr>
              <a:t>Memory: Encoding, Storage, Retrieval</a:t>
            </a:r>
          </a:p>
          <a:p>
            <a:pPr>
              <a:spcBef>
                <a:spcPct val="20000"/>
              </a:spcBef>
              <a:buClr>
                <a:schemeClr val="accent2"/>
              </a:buClr>
              <a:buSzPct val="85000"/>
              <a:buFont typeface="Wingdings" pitchFamily="2" charset="2"/>
              <a:buChar char="n"/>
            </a:pPr>
            <a:r>
              <a:rPr lang="en-US" altLang="en-US">
                <a:latin typeface="Arial" charset="0"/>
                <a:cs typeface="Times New Roman" charset="0"/>
              </a:rPr>
              <a:t>Automatization of rote facts</a:t>
            </a:r>
          </a:p>
          <a:p>
            <a:pPr>
              <a:spcBef>
                <a:spcPct val="20000"/>
              </a:spcBef>
              <a:buClr>
                <a:schemeClr val="accent2"/>
              </a:buClr>
              <a:buSzPct val="85000"/>
              <a:buFont typeface="Wingdings" pitchFamily="2" charset="2"/>
              <a:buChar char="n"/>
            </a:pPr>
            <a:r>
              <a:rPr lang="en-US" altLang="en-US">
                <a:latin typeface="Arial" charset="0"/>
                <a:cs typeface="Times New Roman" charset="0"/>
              </a:rPr>
              <a:t>Organization</a:t>
            </a:r>
          </a:p>
          <a:p>
            <a:pPr>
              <a:spcBef>
                <a:spcPct val="20000"/>
              </a:spcBef>
              <a:buClr>
                <a:schemeClr val="accent2"/>
              </a:buClr>
              <a:buSzPct val="85000"/>
              <a:buFont typeface="Wingdings" pitchFamily="2" charset="2"/>
              <a:buChar char="n"/>
            </a:pPr>
            <a:r>
              <a:rPr lang="en-US" altLang="en-US">
                <a:latin typeface="Arial" charset="0"/>
                <a:cs typeface="Times New Roman" charset="0"/>
              </a:rPr>
              <a:t>Listening Skills</a:t>
            </a:r>
          </a:p>
          <a:p>
            <a:pPr>
              <a:spcBef>
                <a:spcPct val="20000"/>
              </a:spcBef>
              <a:buClr>
                <a:schemeClr val="accent2"/>
              </a:buClr>
              <a:buSzPct val="85000"/>
              <a:buFont typeface="Wingdings" pitchFamily="2" charset="2"/>
              <a:buChar char="n"/>
            </a:pPr>
            <a:r>
              <a:rPr lang="en-US" altLang="en-US">
                <a:latin typeface="Arial" charset="0"/>
                <a:cs typeface="Times New Roman" charset="0"/>
              </a:rPr>
              <a:t>Attention</a:t>
            </a:r>
          </a:p>
          <a:p>
            <a:pPr>
              <a:spcBef>
                <a:spcPct val="20000"/>
              </a:spcBef>
              <a:buClr>
                <a:schemeClr val="accent2"/>
              </a:buClr>
              <a:buSzPct val="85000"/>
              <a:buFont typeface="Wingdings" pitchFamily="2" charset="2"/>
              <a:buChar char="n"/>
            </a:pPr>
            <a:r>
              <a:rPr lang="en-US" altLang="en-US">
                <a:latin typeface="Arial" charset="0"/>
                <a:cs typeface="Times New Roman" charset="0"/>
              </a:rPr>
              <a:t>Forethought and Planning</a:t>
            </a:r>
          </a:p>
          <a:p>
            <a:pPr>
              <a:spcBef>
                <a:spcPct val="20000"/>
              </a:spcBef>
              <a:buClr>
                <a:schemeClr val="accent2"/>
              </a:buClr>
              <a:buSzPct val="85000"/>
              <a:buFont typeface="Wingdings" pitchFamily="2" charset="2"/>
              <a:buChar char="n"/>
            </a:pPr>
            <a:r>
              <a:rPr lang="en-US" altLang="en-US">
                <a:latin typeface="Arial" charset="0"/>
                <a:cs typeface="Times New Roman" charset="0"/>
              </a:rPr>
              <a:t>Etc.</a:t>
            </a:r>
            <a:r>
              <a:rPr lang="en-US" altLang="en-US">
                <a:latin typeface="Arial" charset="0"/>
              </a:rPr>
              <a:t> </a:t>
            </a:r>
          </a:p>
        </p:txBody>
      </p:sp>
    </p:spTree>
    <p:extLst>
      <p:ext uri="{BB962C8B-B14F-4D97-AF65-F5344CB8AC3E}">
        <p14:creationId xmlns:p14="http://schemas.microsoft.com/office/powerpoint/2010/main" xmlns="" val="30646044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240972" y="838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dirty="0">
                <a:solidFill>
                  <a:srgbClr val="CC0000"/>
                </a:solidFill>
                <a:latin typeface="Arial" charset="0"/>
              </a:rPr>
              <a:t>Emotional/Temperament Characteristics</a:t>
            </a:r>
            <a:r>
              <a:rPr lang="en-US" altLang="en-US" sz="2800" b="1" dirty="0">
                <a:solidFill>
                  <a:schemeClr val="tx2"/>
                </a:solidFill>
                <a:latin typeface="Arial" charset="0"/>
              </a:rPr>
              <a:t> </a:t>
            </a:r>
          </a:p>
        </p:txBody>
      </p:sp>
      <p:sp>
        <p:nvSpPr>
          <p:cNvPr id="180227" name="Rectangle 3"/>
          <p:cNvSpPr>
            <a:spLocks noChangeArrowheads="1"/>
          </p:cNvSpPr>
          <p:nvPr/>
        </p:nvSpPr>
        <p:spPr bwMode="auto">
          <a:xfrm>
            <a:off x="1600200" y="23622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dirty="0">
                <a:latin typeface="Arial" charset="0"/>
                <a:cs typeface="Times New Roman" charset="0"/>
              </a:rPr>
              <a:t>Rigidity/Flexibility</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Irritability</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Placidity</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Social Awareness</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Desire for Novel vs. Familiar</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Anxiety</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Etc. </a:t>
            </a:r>
          </a:p>
        </p:txBody>
      </p:sp>
    </p:spTree>
    <p:extLst>
      <p:ext uri="{BB962C8B-B14F-4D97-AF65-F5344CB8AC3E}">
        <p14:creationId xmlns:p14="http://schemas.microsoft.com/office/powerpoint/2010/main" xmlns="" val="2734283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1066800" y="8382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l">
              <a:defRPr sz="2400">
                <a:solidFill>
                  <a:schemeClr val="tx1"/>
                </a:solidFill>
                <a:latin typeface="Times New Roman" charset="0"/>
              </a:defRPr>
            </a:lvl1pPr>
            <a:lvl2pPr algn="l">
              <a:defRPr sz="2400">
                <a:solidFill>
                  <a:schemeClr val="tx1"/>
                </a:solidFill>
                <a:latin typeface="Times New Roman" charset="0"/>
              </a:defRPr>
            </a:lvl2pPr>
            <a:lvl3pPr algn="l">
              <a:defRPr sz="2400">
                <a:solidFill>
                  <a:schemeClr val="tx1"/>
                </a:solidFill>
                <a:latin typeface="Times New Roman" charset="0"/>
              </a:defRPr>
            </a:lvl3pPr>
            <a:lvl4pPr algn="l">
              <a:defRPr sz="2400">
                <a:solidFill>
                  <a:schemeClr val="tx1"/>
                </a:solidFill>
                <a:latin typeface="Times New Roman" charset="0"/>
              </a:defRPr>
            </a:lvl4pPr>
            <a:lvl5pPr algn="l">
              <a:defRPr sz="2400">
                <a:solidFill>
                  <a:schemeClr val="tx1"/>
                </a:solidFill>
                <a:latin typeface="Times New Roman" charset="0"/>
              </a:defRPr>
            </a:lvl5pPr>
            <a:lvl6pPr marL="457200" fontAlgn="base">
              <a:spcBef>
                <a:spcPct val="0"/>
              </a:spcBef>
              <a:spcAft>
                <a:spcPct val="0"/>
              </a:spcAft>
              <a:defRPr sz="2400">
                <a:solidFill>
                  <a:schemeClr val="tx1"/>
                </a:solidFill>
                <a:latin typeface="Times New Roman" charset="0"/>
              </a:defRPr>
            </a:lvl6pPr>
            <a:lvl7pPr marL="914400" fontAlgn="base">
              <a:spcBef>
                <a:spcPct val="0"/>
              </a:spcBef>
              <a:spcAft>
                <a:spcPct val="0"/>
              </a:spcAft>
              <a:defRPr sz="2400">
                <a:solidFill>
                  <a:schemeClr val="tx1"/>
                </a:solidFill>
                <a:latin typeface="Times New Roman" charset="0"/>
              </a:defRPr>
            </a:lvl7pPr>
            <a:lvl8pPr marL="1371600" fontAlgn="base">
              <a:spcBef>
                <a:spcPct val="0"/>
              </a:spcBef>
              <a:spcAft>
                <a:spcPct val="0"/>
              </a:spcAft>
              <a:defRPr sz="2400">
                <a:solidFill>
                  <a:schemeClr val="tx1"/>
                </a:solidFill>
                <a:latin typeface="Times New Roman" charset="0"/>
              </a:defRPr>
            </a:lvl8pPr>
            <a:lvl9pPr marL="1828800" fontAlgn="base">
              <a:spcBef>
                <a:spcPct val="0"/>
              </a:spcBef>
              <a:spcAft>
                <a:spcPct val="0"/>
              </a:spcAft>
              <a:defRPr sz="2400">
                <a:solidFill>
                  <a:schemeClr val="tx1"/>
                </a:solidFill>
                <a:latin typeface="Times New Roman" charset="0"/>
              </a:defRPr>
            </a:lvl9pPr>
          </a:lstStyle>
          <a:p>
            <a:r>
              <a:rPr lang="en-US" altLang="en-US" sz="3600" b="1" dirty="0">
                <a:solidFill>
                  <a:srgbClr val="CC0000"/>
                </a:solidFill>
                <a:latin typeface="Arial" charset="0"/>
              </a:rPr>
              <a:t>Reading/Writing/Math Skill Deficits </a:t>
            </a:r>
          </a:p>
        </p:txBody>
      </p:sp>
      <p:sp>
        <p:nvSpPr>
          <p:cNvPr id="181251" name="Rectangle 3"/>
          <p:cNvSpPr>
            <a:spLocks noChangeArrowheads="1"/>
          </p:cNvSpPr>
          <p:nvPr/>
        </p:nvSpPr>
        <p:spPr bwMode="auto">
          <a:xfrm>
            <a:off x="1447800" y="2362200"/>
            <a:ext cx="752475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l">
              <a:defRPr sz="2400">
                <a:solidFill>
                  <a:schemeClr val="tx1"/>
                </a:solidFill>
                <a:latin typeface="Times New Roman" charset="0"/>
              </a:defRPr>
            </a:lvl1pPr>
            <a:lvl2pPr marL="742950" indent="-285750" algn="l">
              <a:defRPr sz="2400">
                <a:solidFill>
                  <a:schemeClr val="tx1"/>
                </a:solidFill>
                <a:latin typeface="Times New Roman" charset="0"/>
              </a:defRPr>
            </a:lvl2pPr>
            <a:lvl3pPr marL="1143000" indent="-228600" algn="l">
              <a:defRPr sz="2400">
                <a:solidFill>
                  <a:schemeClr val="tx1"/>
                </a:solidFill>
                <a:latin typeface="Times New Roman" charset="0"/>
              </a:defRPr>
            </a:lvl3pPr>
            <a:lvl4pPr marL="1600200" indent="-228600" algn="l">
              <a:defRPr sz="2400">
                <a:solidFill>
                  <a:schemeClr val="tx1"/>
                </a:solidFill>
                <a:latin typeface="Times New Roman" charset="0"/>
              </a:defRPr>
            </a:lvl4pPr>
            <a:lvl5pPr marL="2057400" indent="-228600" algn="l">
              <a:defRPr sz="2400">
                <a:solidFill>
                  <a:schemeClr val="tx1"/>
                </a:solidFill>
                <a:latin typeface="Times New Roman" charset="0"/>
              </a:defRPr>
            </a:lvl5pPr>
            <a:lvl6pPr marL="2514600" indent="-228600" fontAlgn="base">
              <a:spcBef>
                <a:spcPct val="0"/>
              </a:spcBef>
              <a:spcAft>
                <a:spcPct val="0"/>
              </a:spcAft>
              <a:defRPr sz="2400">
                <a:solidFill>
                  <a:schemeClr val="tx1"/>
                </a:solidFill>
                <a:latin typeface="Times New Roman" charset="0"/>
              </a:defRPr>
            </a:lvl6pPr>
            <a:lvl7pPr marL="2971800" indent="-228600" fontAlgn="base">
              <a:spcBef>
                <a:spcPct val="0"/>
              </a:spcBef>
              <a:spcAft>
                <a:spcPct val="0"/>
              </a:spcAft>
              <a:defRPr sz="2400">
                <a:solidFill>
                  <a:schemeClr val="tx1"/>
                </a:solidFill>
                <a:latin typeface="Times New Roman" charset="0"/>
              </a:defRPr>
            </a:lvl7pPr>
            <a:lvl8pPr marL="3429000" indent="-228600" fontAlgn="base">
              <a:spcBef>
                <a:spcPct val="0"/>
              </a:spcBef>
              <a:spcAft>
                <a:spcPct val="0"/>
              </a:spcAft>
              <a:defRPr sz="2400">
                <a:solidFill>
                  <a:schemeClr val="tx1"/>
                </a:solidFill>
                <a:latin typeface="Times New Roman" charset="0"/>
              </a:defRPr>
            </a:lvl8pPr>
            <a:lvl9pPr marL="3886200" indent="-228600" fontAlgn="base">
              <a:spcBef>
                <a:spcPct val="0"/>
              </a:spcBef>
              <a:spcAft>
                <a:spcPct val="0"/>
              </a:spcAft>
              <a:defRPr sz="2400">
                <a:solidFill>
                  <a:schemeClr val="tx1"/>
                </a:solidFill>
                <a:latin typeface="Times New Roman" charset="0"/>
              </a:defRPr>
            </a:lvl9pPr>
          </a:lstStyle>
          <a:p>
            <a:pPr>
              <a:spcBef>
                <a:spcPct val="20000"/>
              </a:spcBef>
              <a:buClr>
                <a:schemeClr val="accent2"/>
              </a:buClr>
              <a:buSzPct val="85000"/>
              <a:buFont typeface="Wingdings" pitchFamily="2" charset="2"/>
              <a:buChar char="n"/>
            </a:pPr>
            <a:r>
              <a:rPr lang="en-US" altLang="en-US" dirty="0">
                <a:latin typeface="Arial" charset="0"/>
                <a:cs typeface="Times New Roman" charset="0"/>
              </a:rPr>
              <a:t>Reading Decoding vs. Understanding</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Math Fact Recall vs. Math Concepts</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Writing Mechanics vs. Written Content</a:t>
            </a:r>
          </a:p>
          <a:p>
            <a:pPr>
              <a:spcBef>
                <a:spcPct val="20000"/>
              </a:spcBef>
              <a:buClr>
                <a:schemeClr val="accent2"/>
              </a:buClr>
              <a:buSzPct val="85000"/>
              <a:buFont typeface="Wingdings" pitchFamily="2" charset="2"/>
              <a:buChar char="n"/>
            </a:pPr>
            <a:r>
              <a:rPr lang="en-US" altLang="en-US" dirty="0">
                <a:latin typeface="Arial" charset="0"/>
                <a:cs typeface="Times New Roman" charset="0"/>
              </a:rPr>
              <a:t>Etc. </a:t>
            </a:r>
          </a:p>
        </p:txBody>
      </p:sp>
    </p:spTree>
    <p:extLst>
      <p:ext uri="{BB962C8B-B14F-4D97-AF65-F5344CB8AC3E}">
        <p14:creationId xmlns:p14="http://schemas.microsoft.com/office/powerpoint/2010/main" xmlns="" val="46731551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329</TotalTime>
  <Words>1664</Words>
  <Application>Microsoft Office PowerPoint</Application>
  <PresentationFormat>On-screen Show (4:3)</PresentationFormat>
  <Paragraphs>345</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Flow</vt:lpstr>
      <vt:lpstr>Document</vt:lpstr>
      <vt:lpstr>Accommodations and Modifications 101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Ponder This</vt:lpstr>
      <vt:lpstr>Slide 16</vt:lpstr>
      <vt:lpstr>Ponder This</vt:lpstr>
      <vt:lpstr>Slide 18</vt:lpstr>
      <vt:lpstr>Ponder This</vt:lpstr>
      <vt:lpstr>Slide 20</vt:lpstr>
      <vt:lpstr>Ponder This</vt:lpstr>
      <vt:lpstr>Slide 22</vt:lpstr>
      <vt:lpstr>Slide 23</vt:lpstr>
      <vt:lpstr>INPUT: Visual Displays</vt:lpstr>
      <vt:lpstr>Visual Displays</vt:lpstr>
      <vt:lpstr>INPUT: Pre-teaching with Advance Organizers</vt:lpstr>
      <vt:lpstr>Peer-Mediated Instruction</vt:lpstr>
      <vt:lpstr>Study Guides</vt:lpstr>
      <vt:lpstr>Mnemonic Devices- For Content Domains</vt:lpstr>
      <vt:lpstr>Input Accommodations</vt:lpstr>
      <vt:lpstr>Slide 31</vt:lpstr>
      <vt:lpstr>Ponder This</vt:lpstr>
      <vt:lpstr>Slide 33</vt:lpstr>
      <vt:lpstr>Output Accommodations</vt:lpstr>
      <vt:lpstr>Slide 35</vt:lpstr>
      <vt:lpstr>Output Accommodations</vt:lpstr>
      <vt:lpstr>Output-comparisons</vt:lpstr>
      <vt:lpstr>Ponder This</vt:lpstr>
      <vt:lpstr> Review: Input &amp; Output  Accommodations</vt:lpstr>
      <vt:lpstr>Slide 40</vt:lpstr>
      <vt:lpstr>Slide 41</vt:lpstr>
      <vt:lpstr>Slide 42</vt:lpstr>
      <vt:lpstr>Slide 43</vt:lpstr>
      <vt:lpstr>Slide 44</vt:lpstr>
      <vt:lpstr>Slide 45</vt:lpstr>
      <vt:lpstr>Peer-Mediated Instruction</vt:lpstr>
      <vt:lpstr>Slide 47</vt:lpstr>
      <vt:lpstr>Slide 48</vt:lpstr>
      <vt:lpstr>Slide 49</vt:lpstr>
      <vt:lpstr>Ponder This</vt:lpstr>
    </vt:vector>
  </TitlesOfParts>
  <Company>Little Silver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Christie</dc:creator>
  <cp:lastModifiedBy>arosen</cp:lastModifiedBy>
  <cp:revision>10</cp:revision>
  <dcterms:created xsi:type="dcterms:W3CDTF">2014-08-19T14:15:00Z</dcterms:created>
  <dcterms:modified xsi:type="dcterms:W3CDTF">2014-09-16T17:28:45Z</dcterms:modified>
</cp:coreProperties>
</file>